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1333" r:id="rId6"/>
    <p:sldId id="1335" r:id="rId7"/>
    <p:sldId id="1323" r:id="rId8"/>
    <p:sldId id="1339" r:id="rId9"/>
    <p:sldId id="1338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fen Kaspersen (STKA) | VIA" userId="a7c6e93e-a346-415c-a23f-6ec8abbf79cb" providerId="ADAL" clId="{FE43D473-95F2-4BE9-8671-26CBA404339E}"/>
    <pc:docChg chg="modSld">
      <pc:chgData name="Steffen Kaspersen (STKA) | VIA" userId="a7c6e93e-a346-415c-a23f-6ec8abbf79cb" providerId="ADAL" clId="{FE43D473-95F2-4BE9-8671-26CBA404339E}" dt="2022-02-15T11:45:31.583" v="11" actId="20577"/>
      <pc:docMkLst>
        <pc:docMk/>
      </pc:docMkLst>
      <pc:sldChg chg="modSp">
        <pc:chgData name="Steffen Kaspersen (STKA) | VIA" userId="a7c6e93e-a346-415c-a23f-6ec8abbf79cb" providerId="ADAL" clId="{FE43D473-95F2-4BE9-8671-26CBA404339E}" dt="2022-02-15T11:45:31.583" v="11" actId="20577"/>
        <pc:sldMkLst>
          <pc:docMk/>
          <pc:sldMk cId="3517333829" sldId="1339"/>
        </pc:sldMkLst>
        <pc:spChg chg="mod">
          <ac:chgData name="Steffen Kaspersen (STKA) | VIA" userId="a7c6e93e-a346-415c-a23f-6ec8abbf79cb" providerId="ADAL" clId="{FE43D473-95F2-4BE9-8671-26CBA404339E}" dt="2022-02-15T11:45:31.583" v="11" actId="20577"/>
          <ac:spMkLst>
            <pc:docMk/>
            <pc:sldMk cId="3517333829" sldId="1339"/>
            <ac:spMk id="3" creationId="{4FB72AB3-351F-4565-8B6C-1229C208A8C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D12AC-6FC3-4EA8-BA4B-E9239696DF29}" type="datetimeFigureOut">
              <a:rPr lang="da-DK" smtClean="0"/>
              <a:t>15-02-2022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F7317-2826-48F9-A556-BBAB7E1F44A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0434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88235-5ADA-44D1-9547-D620A64708D2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3701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C1E0AE-8236-4411-AD69-CF99C90E9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5E6AB51-EC6B-4F5E-805C-AD6BC4D55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0B014B5-A57B-4719-A6CA-5AB870286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7245-207A-47C4-A046-F992A7356AEA}" type="datetimeFigureOut">
              <a:rPr lang="da-DK" smtClean="0"/>
              <a:t>15-02-2022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617C31C-1AE6-428C-8C29-52966DF44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A2ABB0A-791E-4735-8FD6-3CF348A10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F5BD-85DE-4ACC-92E1-AB37F22A6E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673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300DF7-2C30-4797-A1C4-EEC6DE3E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8147AFB-236E-480B-846A-8834DC0D0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E897BBA-4344-4BD3-83A8-1CD2F0784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7245-207A-47C4-A046-F992A7356AEA}" type="datetimeFigureOut">
              <a:rPr lang="da-DK" smtClean="0"/>
              <a:t>15-02-2022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B12AF9B-019A-40FE-A2B7-B170514B6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3F063BB-62E8-4491-B71D-39A1774CA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F5BD-85DE-4ACC-92E1-AB37F22A6E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619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62DA966-D94D-4343-9E47-FBC5E3CD23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935F81B-7BEC-40A3-9C6D-99CFB9CEA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B91A8CB-7923-475B-8436-14F867C6C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7245-207A-47C4-A046-F992A7356AEA}" type="datetimeFigureOut">
              <a:rPr lang="da-DK" smtClean="0"/>
              <a:t>15-02-2022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8EE435-62FC-4824-A1BB-41ED12366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1A5F44B-1406-4103-932C-8067E519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F5BD-85DE-4ACC-92E1-AB37F22A6E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5187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4BA7ED-319E-4487-8F29-2B7649BEC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89CE8E0-44C7-4130-8E55-8C1FAAD68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7184F2-A9D5-4D0D-8C17-559032DA7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7245-207A-47C4-A046-F992A7356AEA}" type="datetimeFigureOut">
              <a:rPr lang="da-DK" smtClean="0"/>
              <a:t>15-02-2022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5FF36B8-64D5-4C56-A97B-AC3E98CEE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6B0E6D5-69A3-499D-A7BA-C2A03917F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F5BD-85DE-4ACC-92E1-AB37F22A6E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901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2E4855-4B35-45B2-B2EA-46FD2D1AA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221E2A6-9F5E-41E4-8F19-65D7CC79F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C1E4D06-D335-40BD-90D5-0E9E031C3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7245-207A-47C4-A046-F992A7356AEA}" type="datetimeFigureOut">
              <a:rPr lang="da-DK" smtClean="0"/>
              <a:t>15-02-2022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CB25C5E-3E11-4AE4-88CF-B41E5A570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0772B0B-B4F3-47C1-9C4D-DC25260F7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F5BD-85DE-4ACC-92E1-AB37F22A6E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4215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ED7CDE-D447-48CC-9FDA-286F60DBF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F435B44-76AE-460D-9693-6C3ED3685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13142BE-70CF-4F9D-802F-946AD9A1A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94ACAB8-61B2-4B39-811E-66005D68C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7245-207A-47C4-A046-F992A7356AEA}" type="datetimeFigureOut">
              <a:rPr lang="da-DK" smtClean="0"/>
              <a:t>15-02-2022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6D7B2E7-7CD3-46BF-A70C-B64B4377C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BFBDED6-8AD4-4B3A-8C5D-0E12F5392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F5BD-85DE-4ACC-92E1-AB37F22A6E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815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522CD3-53CB-4E91-BB24-FBE9133A9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F15A0D3-CA9B-4934-8977-33BCBD0CB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99B2DBF-C38E-4161-A2CE-A7941E423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D793D5D-CCFC-440F-B846-4D7685BF2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1C27F51-46F2-4305-9F22-B15CCC3B2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70D1F84-AC4F-4C12-BE40-957F9A02A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7245-207A-47C4-A046-F992A7356AEA}" type="datetimeFigureOut">
              <a:rPr lang="da-DK" smtClean="0"/>
              <a:t>15-02-2022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EDDD0D2-37F0-4DE7-8D0E-E36395493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4CD3B3D-15D2-47DE-89D8-DE7E68252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F5BD-85DE-4ACC-92E1-AB37F22A6E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489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F2EC53-95D6-4D5B-856D-712297C83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8891FA6-6EB8-482A-B319-DBD7863F5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7245-207A-47C4-A046-F992A7356AEA}" type="datetimeFigureOut">
              <a:rPr lang="da-DK" smtClean="0"/>
              <a:t>15-02-2022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CE02645-3B70-4FE3-A68B-EA6DDDCE0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3F9B90E-6C3C-45E0-9E68-9BAC4EF7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F5BD-85DE-4ACC-92E1-AB37F22A6E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459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B9C07A0-BEBE-41ED-86AB-A4C38890C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7245-207A-47C4-A046-F992A7356AEA}" type="datetimeFigureOut">
              <a:rPr lang="da-DK" smtClean="0"/>
              <a:t>15-02-2022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23EB2BB-22BD-4EB0-B63F-DB448546D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3335539-6604-4CFC-800D-4550D3506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F5BD-85DE-4ACC-92E1-AB37F22A6E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636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1972A6-5AAF-4063-B37F-76C44290B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F3ABD44-ADC1-406F-97D7-FE814E583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AAFA44-5786-485B-AC8D-2AF290920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A380210-117F-4AAA-8133-792F619CE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7245-207A-47C4-A046-F992A7356AEA}" type="datetimeFigureOut">
              <a:rPr lang="da-DK" smtClean="0"/>
              <a:t>15-02-2022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16DDB07-83F7-40ED-8501-59AE4A9E1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D6FC456-7864-41A8-BFB8-C8053F949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F5BD-85DE-4ACC-92E1-AB37F22A6E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670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D74086-0D62-4CCA-BDF9-AD5F36C93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774D98C-378F-4F68-B2A8-F387351583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D7A3779-E33E-4CE8-A814-E9FE74B56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A9D6FA0-6D17-48B0-A689-FA5F42458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7245-207A-47C4-A046-F992A7356AEA}" type="datetimeFigureOut">
              <a:rPr lang="da-DK" smtClean="0"/>
              <a:t>15-02-2022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089C30B-58B3-4B1A-AE6C-DC0C0BA67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A2DFC03-AF21-4674-91D3-EBB18EC5F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F5BD-85DE-4ACC-92E1-AB37F22A6E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781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F9680BFC-4620-411C-8081-836C0B438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EE770E8-66FC-41CB-AF91-78BCB34E2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F08C690-BEA5-4E2A-A7AB-8FD4E0842A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57245-207A-47C4-A046-F992A7356AEA}" type="datetimeFigureOut">
              <a:rPr lang="da-DK" smtClean="0"/>
              <a:t>15-02-2022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5CF7E0E-0F4C-4330-99ED-E68D7FFF0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D7E4343-1D6A-4B02-A269-F0EFECD8F1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DF5BD-85DE-4ACC-92E1-AB37F22A6E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046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agforlivet.dk/materialer/pust-en-ballon-op-med-g%C3%A6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5044CC-9224-4370-9BED-EC86EF5BF9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Formativ feedback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9CFEE1B-8952-4B28-96DD-FFF973F2AA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Refleksionsopgave for naturfagslærer(e)</a:t>
            </a:r>
          </a:p>
          <a:p>
            <a:endParaRPr lang="da-DK" dirty="0"/>
          </a:p>
          <a:p>
            <a:pPr algn="l"/>
            <a:endParaRPr lang="da-DK" dirty="0"/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2A926CC-A77D-4113-ACC0-1C6DF306B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238" y="6249970"/>
            <a:ext cx="5846173" cy="60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63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B11AD9-E207-4728-8D2E-B643A265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Formativ feedback  - Refleksionsøvelse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7F776D5-6806-467D-9AE5-0CCB0E5D0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9244"/>
            <a:ext cx="10257148" cy="4351338"/>
          </a:xfrm>
          <a:solidFill>
            <a:schemeClr val="accent4"/>
          </a:solidFill>
        </p:spPr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Individuelt eller sammen med andre naturfagslærere reflekteres over sammenhæng mellem </a:t>
            </a:r>
            <a:r>
              <a:rPr lang="da-DK" dirty="0">
                <a:solidFill>
                  <a:srgbClr val="FF0000"/>
                </a:solidFill>
              </a:rPr>
              <a:t>formativ feedback </a:t>
            </a:r>
            <a:r>
              <a:rPr lang="da-DK" dirty="0"/>
              <a:t>og </a:t>
            </a:r>
            <a:r>
              <a:rPr lang="da-DK" dirty="0">
                <a:solidFill>
                  <a:srgbClr val="FF0000"/>
                </a:solidFill>
              </a:rPr>
              <a:t>valg af undervisningsprincip </a:t>
            </a:r>
          </a:p>
          <a:p>
            <a:pPr marL="0" indent="0">
              <a:buNone/>
            </a:pPr>
            <a:endParaRPr lang="da-DK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a-DK" dirty="0"/>
              <a:t>Inden du går i gang med øvelsen, kan du læse lidt om nøglestrategier for formativ feedback ( næste to slides) </a:t>
            </a:r>
          </a:p>
          <a:p>
            <a:pPr marL="0" indent="0">
              <a:buNone/>
            </a:pPr>
            <a:endParaRPr lang="da-DK" dirty="0">
              <a:solidFill>
                <a:srgbClr val="FF0000"/>
              </a:solidFill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D101B05-A18C-45ED-8EBB-42BDEE68F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65346" y="3631346"/>
            <a:ext cx="5846173" cy="60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41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39295A-B82D-43E2-838D-12AF259A9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Først lidt om nøglestrategier for formativ feedback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F82AF67-B03C-4288-8524-7FBD05478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  <a:solidFill>
            <a:schemeClr val="accent4"/>
          </a:solidFill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Tydeliggøre læringsmål og kriterier for succes </a:t>
            </a:r>
          </a:p>
          <a:p>
            <a:pPr marL="514350" indent="-514350">
              <a:buFont typeface="+mj-lt"/>
              <a:buAutoNum type="arabicPeriod"/>
            </a:pPr>
            <a:endParaRPr lang="da-DK" dirty="0"/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Designe opgaver og klasserumsdrøftelse, som giver information og indsigt i elevernes forståelse</a:t>
            </a:r>
          </a:p>
          <a:p>
            <a:pPr marL="514350" indent="-514350">
              <a:buFont typeface="+mj-lt"/>
              <a:buAutoNum type="arabicPeriod"/>
            </a:pPr>
            <a:endParaRPr lang="da-DK" dirty="0"/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Give feedback, som hjælper eleven fremad (formativ feedback)</a:t>
            </a:r>
          </a:p>
          <a:p>
            <a:pPr marL="514350" indent="-514350">
              <a:buFont typeface="+mj-lt"/>
              <a:buAutoNum type="arabicPeriod"/>
            </a:pPr>
            <a:endParaRPr lang="da-DK" dirty="0"/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Aktivere elevernes som læringsressource for hinanden</a:t>
            </a:r>
          </a:p>
          <a:p>
            <a:pPr marL="0" indent="0">
              <a:buNone/>
            </a:pPr>
            <a:endParaRPr lang="da-DK" dirty="0"/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Aktivere eleven som ejer af egen læring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BD38B970-CA73-4D39-A0A2-5DB8D2A9407A}"/>
              </a:ext>
            </a:extLst>
          </p:cNvPr>
          <p:cNvSpPr txBox="1"/>
          <p:nvPr/>
        </p:nvSpPr>
        <p:spPr>
          <a:xfrm>
            <a:off x="838200" y="6176963"/>
            <a:ext cx="6622454" cy="3692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a-DK" sz="1799" dirty="0"/>
              <a:t>Læs mere her:  </a:t>
            </a:r>
            <a:r>
              <a:rPr lang="da-DK" sz="1799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Krogh &amp; Andersen, Fagdidaktik i Naturfag s. 134-143 </a:t>
            </a:r>
            <a:r>
              <a:rPr lang="da-DK" sz="1799" dirty="0"/>
              <a:t>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9C7913D-482C-45D4-AA0D-069A2E28E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65346" y="3631346"/>
            <a:ext cx="5846173" cy="60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23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2A7CFD-13DF-4165-8960-8B3682D02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94797"/>
            <a:ext cx="10512862" cy="1325218"/>
          </a:xfrm>
        </p:spPr>
        <p:txBody>
          <a:bodyPr/>
          <a:lstStyle/>
          <a:p>
            <a:r>
              <a:rPr lang="da-DK" dirty="0"/>
              <a:t>Formativ feedback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02F6C6B-7E26-49AF-8764-3C473CDD7D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85" t="26367" r="15562" b="15890"/>
          <a:stretch/>
        </p:blipFill>
        <p:spPr>
          <a:xfrm>
            <a:off x="707010" y="1989055"/>
            <a:ext cx="7100848" cy="4006391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864F7A6E-6485-418B-AD81-55ED372AFCFC}"/>
              </a:ext>
            </a:extLst>
          </p:cNvPr>
          <p:cNvSpPr txBox="1"/>
          <p:nvPr/>
        </p:nvSpPr>
        <p:spPr>
          <a:xfrm>
            <a:off x="977109" y="6427344"/>
            <a:ext cx="5812835" cy="3691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a-DK" sz="1799" dirty="0"/>
              <a:t>Kilde: </a:t>
            </a:r>
            <a:r>
              <a:rPr lang="da-DK" sz="1799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Krogh &amp; Andersen, Fagdidaktik i Naturfag s. 134-143 </a:t>
            </a:r>
            <a:r>
              <a:rPr lang="da-DK" sz="1799" dirty="0"/>
              <a:t> 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2EECE9DB-3171-45B7-8E48-C1A7DA9DE00E}"/>
              </a:ext>
            </a:extLst>
          </p:cNvPr>
          <p:cNvSpPr txBox="1"/>
          <p:nvPr/>
        </p:nvSpPr>
        <p:spPr>
          <a:xfrm>
            <a:off x="923827" y="1197204"/>
            <a:ext cx="9700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Her kan du se, hvor nøglestrategierne er placeret i den </a:t>
            </a:r>
            <a:r>
              <a:rPr lang="da-DK" b="1" i="1" dirty="0"/>
              <a:t>formativ feedback proces. </a:t>
            </a:r>
          </a:p>
          <a:p>
            <a:r>
              <a:rPr lang="da-DK" dirty="0"/>
              <a:t>Du kan sikkert genkende Feed – forward,  Feed – up og Feed - back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4505DD6-91A6-4BA5-AF35-1E74C24A7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65346" y="3631346"/>
            <a:ext cx="5846173" cy="60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03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7E5C86-12F2-43BB-9A13-B70C5E763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0421"/>
          </a:xfrm>
        </p:spPr>
        <p:txBody>
          <a:bodyPr>
            <a:normAutofit fontScale="90000"/>
          </a:bodyPr>
          <a:lstStyle/>
          <a:p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FB72AB3-351F-4565-8B6C-1229C208A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653" y="1132564"/>
            <a:ext cx="10515600" cy="1695477"/>
          </a:xfrm>
          <a:solidFill>
            <a:schemeClr val="accent4"/>
          </a:solidFill>
        </p:spPr>
        <p:txBody>
          <a:bodyPr/>
          <a:lstStyle/>
          <a:p>
            <a:pPr marL="0" indent="0">
              <a:buNone/>
            </a:pPr>
            <a:r>
              <a:rPr lang="da-DK" dirty="0"/>
              <a:t>Forestil dig, at du anvender princippet med </a:t>
            </a:r>
            <a:r>
              <a:rPr lang="da-DK" dirty="0">
                <a:solidFill>
                  <a:srgbClr val="FF0000"/>
                </a:solidFill>
              </a:rPr>
              <a:t>kogebogsopskrift</a:t>
            </a:r>
            <a:r>
              <a:rPr lang="da-DK" dirty="0"/>
              <a:t> for eksempel det tidligere eksperiment med gær ( eller andet forsøg du tidligere har brugt) og forestil dig også, at du anvender princippet med </a:t>
            </a:r>
            <a:r>
              <a:rPr lang="da-DK" dirty="0">
                <a:solidFill>
                  <a:srgbClr val="FF0000"/>
                </a:solidFill>
              </a:rPr>
              <a:t>undersøgelsesbaseret</a:t>
            </a:r>
            <a:r>
              <a:rPr lang="da-DK" dirty="0"/>
              <a:t> undervisning med gær ( eller andet ..)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C746166F-04D1-4150-BF31-1504B3E42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6752">
            <a:off x="7450332" y="3224008"/>
            <a:ext cx="3326114" cy="2673154"/>
          </a:xfrm>
          <a:prstGeom prst="rect">
            <a:avLst/>
          </a:prstGeom>
        </p:spPr>
      </p:pic>
      <p:pic>
        <p:nvPicPr>
          <p:cNvPr id="10" name="Billede 9">
            <a:hlinkClick r:id="rId3"/>
            <a:extLst>
              <a:ext uri="{FF2B5EF4-FFF2-40B4-BE49-F238E27FC236}">
                <a16:creationId xmlns:a16="http://schemas.microsoft.com/office/drawing/2014/main" id="{3BB94E68-5E49-4809-A2B3-767DB87633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435" t="10609" r="44783" b="28105"/>
          <a:stretch/>
        </p:blipFill>
        <p:spPr>
          <a:xfrm rot="21277087">
            <a:off x="1121884" y="3094842"/>
            <a:ext cx="2749933" cy="2822458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C6EACA69-37C5-4F5C-9D89-6A1D5CABE370}"/>
              </a:ext>
            </a:extLst>
          </p:cNvPr>
          <p:cNvSpPr txBox="1"/>
          <p:nvPr/>
        </p:nvSpPr>
        <p:spPr>
          <a:xfrm rot="21344308">
            <a:off x="1315890" y="5915512"/>
            <a:ext cx="313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https://www.smagforlivet.dk/materialer/pust-en-ballon-op-med-g%C3%A6r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29688858-477B-4A2D-BB0F-48083CBD6E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71218" y="3631346"/>
            <a:ext cx="5846173" cy="60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33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73720-C88E-47AE-9A1B-3D2402C78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Refleksion over formativ feedback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EBB800F-5476-4628-BD38-DAB7F644966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3835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285664" indent="-285664">
              <a:buFont typeface="Arial" panose="020B0604020202020204" pitchFamily="34" charset="0"/>
              <a:buChar char="•"/>
            </a:pPr>
            <a:r>
              <a:rPr lang="da-DK" dirty="0"/>
              <a:t>Hvilke af de 5 nøglestrategier for formativ feedback bliver aktiveret i forbindelse med de to forskellige måder at arbejde med emnet på/ med hver sit undervisningsprincip ?</a:t>
            </a:r>
          </a:p>
          <a:p>
            <a:pPr marL="457200" lvl="1" indent="0">
              <a:buNone/>
            </a:pPr>
            <a:r>
              <a:rPr lang="da-DK" dirty="0"/>
              <a:t> -  Kogebogsforsøget (deduktiv )</a:t>
            </a:r>
          </a:p>
          <a:p>
            <a:pPr marL="457200" lvl="1" indent="0">
              <a:buNone/>
            </a:pPr>
            <a:r>
              <a:rPr lang="da-DK" dirty="0"/>
              <a:t> -  Undersøgelsesbaseret undervisning (</a:t>
            </a:r>
            <a:r>
              <a:rPr lang="da-DK" dirty="0" err="1"/>
              <a:t>abduktiv</a:t>
            </a:r>
            <a:r>
              <a:rPr lang="da-DK" dirty="0"/>
              <a:t>) </a:t>
            </a:r>
          </a:p>
          <a:p>
            <a:pPr marL="0" indent="0">
              <a:buNone/>
            </a:pPr>
            <a:endParaRPr lang="da-DK" i="1" dirty="0"/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da-DK" dirty="0"/>
              <a:t>Hvilke fordele og ulemper ser du/ I ? </a:t>
            </a:r>
          </a:p>
          <a:p>
            <a:endParaRPr lang="da-DK" sz="1799" dirty="0"/>
          </a:p>
          <a:p>
            <a:endParaRPr lang="da-DK" sz="1799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835D2B4-A7F9-40B9-9E67-6BFE6740F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65346" y="3631346"/>
            <a:ext cx="5846173" cy="60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10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DFC84E9C99EE4458CA5A33DE9454A21" ma:contentTypeVersion="10" ma:contentTypeDescription="Opret et nyt dokument." ma:contentTypeScope="" ma:versionID="158ab7e454d31a6042ea63e81632b4b3">
  <xsd:schema xmlns:xsd="http://www.w3.org/2001/XMLSchema" xmlns:xs="http://www.w3.org/2001/XMLSchema" xmlns:p="http://schemas.microsoft.com/office/2006/metadata/properties" xmlns:ns2="f553167a-56c3-4745-b261-d203af8265a0" xmlns:ns3="44aec9dd-241f-4d41-9946-fc56e14f9f28" targetNamespace="http://schemas.microsoft.com/office/2006/metadata/properties" ma:root="true" ma:fieldsID="d4e787f3c119d51ff7d56420ff284998" ns2:_="" ns3:_="">
    <xsd:import namespace="f553167a-56c3-4745-b261-d203af8265a0"/>
    <xsd:import namespace="44aec9dd-241f-4d41-9946-fc56e14f9f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53167a-56c3-4745-b261-d203af8265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ec9dd-241f-4d41-9946-fc56e14f9f2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844EA8-45A3-4352-A7DB-6F8C56F46B5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4aec9dd-241f-4d41-9946-fc56e14f9f28"/>
    <ds:schemaRef ds:uri="f553167a-56c3-4745-b261-d203af8265a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2FE5718-E5B4-4526-A447-55C8E5576B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A95FCB-79AC-4241-939F-BD08493A43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53167a-56c3-4745-b261-d203af8265a0"/>
    <ds:schemaRef ds:uri="44aec9dd-241f-4d41-9946-fc56e14f9f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272</Words>
  <Application>Microsoft Office PowerPoint</Application>
  <PresentationFormat>Widescreen</PresentationFormat>
  <Paragraphs>32</Paragraphs>
  <Slides>6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Office-tema</vt:lpstr>
      <vt:lpstr>Formativ feedback </vt:lpstr>
      <vt:lpstr>Formativ feedback  - Refleksionsøvelse </vt:lpstr>
      <vt:lpstr>Først lidt om nøglestrategier for formativ feedback</vt:lpstr>
      <vt:lpstr>Formativ feedback</vt:lpstr>
      <vt:lpstr>PowerPoint-præsentation</vt:lpstr>
      <vt:lpstr>Refleksion over formativ 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Formativ feedback i naturfag</dc:title>
  <dc:creator>Mie Majlund Mikkelsen (MMM) | VIA</dc:creator>
  <cp:lastModifiedBy>Steffen Kaspersen (STKA) | VIA</cp:lastModifiedBy>
  <cp:revision>16</cp:revision>
  <dcterms:created xsi:type="dcterms:W3CDTF">2022-01-11T11:19:27Z</dcterms:created>
  <dcterms:modified xsi:type="dcterms:W3CDTF">2022-02-15T11:45:40Z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0x0101004DFC84E9C99EE4458CA5A33DE9454A21</vt:lpwstr>
  </property>
</Properties>
</file>