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notesMasterIdLst>
    <p:notesMasterId r:id="rId66"/>
  </p:notesMasterIdLst>
  <p:sldIdLst>
    <p:sldId id="1231" r:id="rId5"/>
    <p:sldId id="1233" r:id="rId6"/>
    <p:sldId id="1232" r:id="rId7"/>
    <p:sldId id="256" r:id="rId8"/>
    <p:sldId id="1208" r:id="rId9"/>
    <p:sldId id="832" r:id="rId10"/>
    <p:sldId id="284" r:id="rId11"/>
    <p:sldId id="1073" r:id="rId12"/>
    <p:sldId id="1074" r:id="rId13"/>
    <p:sldId id="1210" r:id="rId14"/>
    <p:sldId id="359" r:id="rId15"/>
    <p:sldId id="1209" r:id="rId16"/>
    <p:sldId id="297" r:id="rId17"/>
    <p:sldId id="822" r:id="rId18"/>
    <p:sldId id="369" r:id="rId19"/>
    <p:sldId id="1234" r:id="rId20"/>
    <p:sldId id="1228" r:id="rId21"/>
    <p:sldId id="351" r:id="rId22"/>
    <p:sldId id="1220" r:id="rId23"/>
    <p:sldId id="1221" r:id="rId24"/>
    <p:sldId id="1237" r:id="rId25"/>
    <p:sldId id="1236" r:id="rId26"/>
    <p:sldId id="1213" r:id="rId27"/>
    <p:sldId id="1229" r:id="rId28"/>
    <p:sldId id="1222" r:id="rId29"/>
    <p:sldId id="1225" r:id="rId30"/>
    <p:sldId id="1227" r:id="rId31"/>
    <p:sldId id="1230" r:id="rId32"/>
    <p:sldId id="1077" r:id="rId33"/>
    <p:sldId id="1207" r:id="rId34"/>
    <p:sldId id="1235" r:id="rId35"/>
    <p:sldId id="1238" r:id="rId36"/>
    <p:sldId id="1239" r:id="rId37"/>
    <p:sldId id="286" r:id="rId38"/>
    <p:sldId id="1246" r:id="rId39"/>
    <p:sldId id="1240" r:id="rId40"/>
    <p:sldId id="815" r:id="rId41"/>
    <p:sldId id="1211" r:id="rId42"/>
    <p:sldId id="758" r:id="rId43"/>
    <p:sldId id="759" r:id="rId44"/>
    <p:sldId id="1212" r:id="rId45"/>
    <p:sldId id="375" r:id="rId46"/>
    <p:sldId id="272" r:id="rId47"/>
    <p:sldId id="707" r:id="rId48"/>
    <p:sldId id="404" r:id="rId49"/>
    <p:sldId id="390" r:id="rId50"/>
    <p:sldId id="391" r:id="rId51"/>
    <p:sldId id="392" r:id="rId52"/>
    <p:sldId id="393" r:id="rId53"/>
    <p:sldId id="376" r:id="rId54"/>
    <p:sldId id="1241" r:id="rId55"/>
    <p:sldId id="1244" r:id="rId56"/>
    <p:sldId id="489" r:id="rId57"/>
    <p:sldId id="493" r:id="rId58"/>
    <p:sldId id="481" r:id="rId59"/>
    <p:sldId id="1242" r:id="rId60"/>
    <p:sldId id="293" r:id="rId61"/>
    <p:sldId id="294" r:id="rId62"/>
    <p:sldId id="1224" r:id="rId63"/>
    <p:sldId id="1243" r:id="rId64"/>
    <p:sldId id="1247" r:id="rId65"/>
  </p:sldIdLst>
  <p:sldSz cx="12192000" cy="6858000"/>
  <p:notesSz cx="9872663" cy="679767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5AA1F-A9CA-460B-B995-803AE4AE093F}" v="187" dt="2021-10-25T13:37:58.06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yst layout 3 - Marker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25" autoAdjust="0"/>
    <p:restoredTop sz="69583" autoAdjust="0"/>
  </p:normalViewPr>
  <p:slideViewPr>
    <p:cSldViewPr snapToGrid="0">
      <p:cViewPr varScale="1">
        <p:scale>
          <a:sx n="50" d="100"/>
          <a:sy n="50" d="100"/>
        </p:scale>
        <p:origin x="6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EB710-BA41-45E5-8D39-941FD035677B}" type="doc">
      <dgm:prSet loTypeId="urn:microsoft.com/office/officeart/2005/8/layout/venn1" loCatId="relationship" qsTypeId="urn:microsoft.com/office/officeart/2005/8/quickstyle/simple1" qsCatId="simple" csTypeId="urn:microsoft.com/office/officeart/2005/8/colors/accent1_2" csCatId="accent1" phldr="1"/>
      <dgm:spPr/>
    </dgm:pt>
    <dgm:pt modelId="{7F2D66D3-870A-498E-9E65-03109D874A0A}">
      <dgm:prSet phldrT="[Tekst]"/>
      <dgm:spPr>
        <a:solidFill>
          <a:schemeClr val="accent5">
            <a:lumMod val="40000"/>
            <a:lumOff val="60000"/>
            <a:alpha val="50000"/>
          </a:schemeClr>
        </a:solidFill>
      </dgm:spPr>
      <dgm:t>
        <a:bodyPr/>
        <a:lstStyle/>
        <a:p>
          <a:r>
            <a:rPr lang="da-DK" dirty="0"/>
            <a:t>Læringsmål</a:t>
          </a:r>
        </a:p>
      </dgm:t>
    </dgm:pt>
    <dgm:pt modelId="{9353E2FF-10B9-4642-8013-6771ADB4FABB}" type="parTrans" cxnId="{DE7ED5DA-BC5E-4810-A5BF-2B1B9140FB31}">
      <dgm:prSet/>
      <dgm:spPr/>
      <dgm:t>
        <a:bodyPr/>
        <a:lstStyle/>
        <a:p>
          <a:endParaRPr lang="da-DK"/>
        </a:p>
      </dgm:t>
    </dgm:pt>
    <dgm:pt modelId="{B46A6720-B39B-433E-8601-F29962B346FF}" type="sibTrans" cxnId="{DE7ED5DA-BC5E-4810-A5BF-2B1B9140FB31}">
      <dgm:prSet/>
      <dgm:spPr/>
      <dgm:t>
        <a:bodyPr/>
        <a:lstStyle/>
        <a:p>
          <a:endParaRPr lang="da-DK"/>
        </a:p>
      </dgm:t>
    </dgm:pt>
    <dgm:pt modelId="{311285DC-903B-42A6-B297-5A6E513091F8}">
      <dgm:prSet phldrT="[Tekst]"/>
      <dgm:spPr>
        <a:solidFill>
          <a:schemeClr val="accent5">
            <a:lumMod val="40000"/>
            <a:lumOff val="60000"/>
            <a:alpha val="50000"/>
          </a:schemeClr>
        </a:solidFill>
      </dgm:spPr>
      <dgm:t>
        <a:bodyPr/>
        <a:lstStyle/>
        <a:p>
          <a:r>
            <a:rPr lang="da-DK" dirty="0"/>
            <a:t>Elev-aktiviteter</a:t>
          </a:r>
        </a:p>
      </dgm:t>
    </dgm:pt>
    <dgm:pt modelId="{7A8807ED-DBBE-45ED-AA00-2E4E28623FBE}" type="parTrans" cxnId="{AC9C3B0C-284D-4921-B716-956628FF8C37}">
      <dgm:prSet/>
      <dgm:spPr/>
      <dgm:t>
        <a:bodyPr/>
        <a:lstStyle/>
        <a:p>
          <a:endParaRPr lang="da-DK"/>
        </a:p>
      </dgm:t>
    </dgm:pt>
    <dgm:pt modelId="{502D48CD-F412-488E-AD64-6255EF3EA8E4}" type="sibTrans" cxnId="{AC9C3B0C-284D-4921-B716-956628FF8C37}">
      <dgm:prSet/>
      <dgm:spPr/>
      <dgm:t>
        <a:bodyPr/>
        <a:lstStyle/>
        <a:p>
          <a:endParaRPr lang="da-DK"/>
        </a:p>
      </dgm:t>
    </dgm:pt>
    <dgm:pt modelId="{6AA1664D-6EF7-4590-B7F0-0AC46C7878F6}">
      <dgm:prSet phldrT="[Tekst]"/>
      <dgm:spPr>
        <a:solidFill>
          <a:schemeClr val="accent5">
            <a:lumMod val="40000"/>
            <a:lumOff val="60000"/>
            <a:alpha val="50000"/>
          </a:schemeClr>
        </a:solidFill>
      </dgm:spPr>
      <dgm:t>
        <a:bodyPr/>
        <a:lstStyle/>
        <a:p>
          <a:r>
            <a:rPr lang="da-DK" dirty="0"/>
            <a:t>Emner problemstillinger tekster, stof m.v.</a:t>
          </a:r>
        </a:p>
      </dgm:t>
    </dgm:pt>
    <dgm:pt modelId="{D674A7EB-B318-4208-9108-ACAF4B0DBD61}" type="parTrans" cxnId="{0A261786-B0CD-4849-BD95-5B1BA5F99413}">
      <dgm:prSet/>
      <dgm:spPr/>
      <dgm:t>
        <a:bodyPr/>
        <a:lstStyle/>
        <a:p>
          <a:endParaRPr lang="da-DK"/>
        </a:p>
      </dgm:t>
    </dgm:pt>
    <dgm:pt modelId="{3AFB9505-A815-4ACF-9DAF-763269C77BF0}" type="sibTrans" cxnId="{0A261786-B0CD-4849-BD95-5B1BA5F99413}">
      <dgm:prSet/>
      <dgm:spPr/>
      <dgm:t>
        <a:bodyPr/>
        <a:lstStyle/>
        <a:p>
          <a:endParaRPr lang="da-DK"/>
        </a:p>
      </dgm:t>
    </dgm:pt>
    <dgm:pt modelId="{9F46340D-8A02-4AAE-B961-9A9FE26C435C}" type="pres">
      <dgm:prSet presAssocID="{25EEB710-BA41-45E5-8D39-941FD035677B}" presName="compositeShape" presStyleCnt="0">
        <dgm:presLayoutVars>
          <dgm:chMax val="7"/>
          <dgm:dir/>
          <dgm:resizeHandles val="exact"/>
        </dgm:presLayoutVars>
      </dgm:prSet>
      <dgm:spPr/>
    </dgm:pt>
    <dgm:pt modelId="{783E7436-D4B7-4C97-A724-A21833A49C75}" type="pres">
      <dgm:prSet presAssocID="{7F2D66D3-870A-498E-9E65-03109D874A0A}" presName="circ1" presStyleLbl="vennNode1" presStyleIdx="0" presStyleCnt="3"/>
      <dgm:spPr/>
    </dgm:pt>
    <dgm:pt modelId="{F49F5C41-DEC6-4F1E-8851-51AD159A1628}" type="pres">
      <dgm:prSet presAssocID="{7F2D66D3-870A-498E-9E65-03109D874A0A}" presName="circ1Tx" presStyleLbl="revTx" presStyleIdx="0" presStyleCnt="0">
        <dgm:presLayoutVars>
          <dgm:chMax val="0"/>
          <dgm:chPref val="0"/>
          <dgm:bulletEnabled val="1"/>
        </dgm:presLayoutVars>
      </dgm:prSet>
      <dgm:spPr/>
    </dgm:pt>
    <dgm:pt modelId="{D4F58B5A-8192-4707-8B18-C4922DC863AD}" type="pres">
      <dgm:prSet presAssocID="{311285DC-903B-42A6-B297-5A6E513091F8}" presName="circ2" presStyleLbl="vennNode1" presStyleIdx="1" presStyleCnt="3"/>
      <dgm:spPr/>
    </dgm:pt>
    <dgm:pt modelId="{B0309989-2497-48DC-87B1-BFEC4A9A15EF}" type="pres">
      <dgm:prSet presAssocID="{311285DC-903B-42A6-B297-5A6E513091F8}" presName="circ2Tx" presStyleLbl="revTx" presStyleIdx="0" presStyleCnt="0">
        <dgm:presLayoutVars>
          <dgm:chMax val="0"/>
          <dgm:chPref val="0"/>
          <dgm:bulletEnabled val="1"/>
        </dgm:presLayoutVars>
      </dgm:prSet>
      <dgm:spPr/>
    </dgm:pt>
    <dgm:pt modelId="{CCB19F25-7735-431A-8F91-B62EF7186EBD}" type="pres">
      <dgm:prSet presAssocID="{6AA1664D-6EF7-4590-B7F0-0AC46C7878F6}" presName="circ3" presStyleLbl="vennNode1" presStyleIdx="2" presStyleCnt="3" custLinFactNeighborY="828"/>
      <dgm:spPr/>
    </dgm:pt>
    <dgm:pt modelId="{883CA391-A836-4A97-8944-D32E1A8B275A}" type="pres">
      <dgm:prSet presAssocID="{6AA1664D-6EF7-4590-B7F0-0AC46C7878F6}" presName="circ3Tx" presStyleLbl="revTx" presStyleIdx="0" presStyleCnt="0">
        <dgm:presLayoutVars>
          <dgm:chMax val="0"/>
          <dgm:chPref val="0"/>
          <dgm:bulletEnabled val="1"/>
        </dgm:presLayoutVars>
      </dgm:prSet>
      <dgm:spPr/>
    </dgm:pt>
  </dgm:ptLst>
  <dgm:cxnLst>
    <dgm:cxn modelId="{01237508-5A11-4C6D-98A3-AD732F8B2AB9}" type="presOf" srcId="{311285DC-903B-42A6-B297-5A6E513091F8}" destId="{B0309989-2497-48DC-87B1-BFEC4A9A15EF}" srcOrd="1" destOrd="0" presId="urn:microsoft.com/office/officeart/2005/8/layout/venn1"/>
    <dgm:cxn modelId="{AC9C3B0C-284D-4921-B716-956628FF8C37}" srcId="{25EEB710-BA41-45E5-8D39-941FD035677B}" destId="{311285DC-903B-42A6-B297-5A6E513091F8}" srcOrd="1" destOrd="0" parTransId="{7A8807ED-DBBE-45ED-AA00-2E4E28623FBE}" sibTransId="{502D48CD-F412-488E-AD64-6255EF3EA8E4}"/>
    <dgm:cxn modelId="{E0AA5113-46B1-482A-A58C-13729E03C617}" type="presOf" srcId="{6AA1664D-6EF7-4590-B7F0-0AC46C7878F6}" destId="{883CA391-A836-4A97-8944-D32E1A8B275A}" srcOrd="1" destOrd="0" presId="urn:microsoft.com/office/officeart/2005/8/layout/venn1"/>
    <dgm:cxn modelId="{04C8B62D-CE27-401F-AEBB-87D0C0ADDA82}" type="presOf" srcId="{25EEB710-BA41-45E5-8D39-941FD035677B}" destId="{9F46340D-8A02-4AAE-B961-9A9FE26C435C}" srcOrd="0" destOrd="0" presId="urn:microsoft.com/office/officeart/2005/8/layout/venn1"/>
    <dgm:cxn modelId="{AF284570-99FE-4988-B5D8-967208D1FB54}" type="presOf" srcId="{7F2D66D3-870A-498E-9E65-03109D874A0A}" destId="{783E7436-D4B7-4C97-A724-A21833A49C75}" srcOrd="0" destOrd="0" presId="urn:microsoft.com/office/officeart/2005/8/layout/venn1"/>
    <dgm:cxn modelId="{0A261786-B0CD-4849-BD95-5B1BA5F99413}" srcId="{25EEB710-BA41-45E5-8D39-941FD035677B}" destId="{6AA1664D-6EF7-4590-B7F0-0AC46C7878F6}" srcOrd="2" destOrd="0" parTransId="{D674A7EB-B318-4208-9108-ACAF4B0DBD61}" sibTransId="{3AFB9505-A815-4ACF-9DAF-763269C77BF0}"/>
    <dgm:cxn modelId="{9C4300A8-944C-46DF-A977-A3F04715DECB}" type="presOf" srcId="{6AA1664D-6EF7-4590-B7F0-0AC46C7878F6}" destId="{CCB19F25-7735-431A-8F91-B62EF7186EBD}" srcOrd="0" destOrd="0" presId="urn:microsoft.com/office/officeart/2005/8/layout/venn1"/>
    <dgm:cxn modelId="{3475A7AC-4BB0-4B90-B701-23C2DC510AE2}" type="presOf" srcId="{7F2D66D3-870A-498E-9E65-03109D874A0A}" destId="{F49F5C41-DEC6-4F1E-8851-51AD159A1628}" srcOrd="1" destOrd="0" presId="urn:microsoft.com/office/officeart/2005/8/layout/venn1"/>
    <dgm:cxn modelId="{DE7ED5DA-BC5E-4810-A5BF-2B1B9140FB31}" srcId="{25EEB710-BA41-45E5-8D39-941FD035677B}" destId="{7F2D66D3-870A-498E-9E65-03109D874A0A}" srcOrd="0" destOrd="0" parTransId="{9353E2FF-10B9-4642-8013-6771ADB4FABB}" sibTransId="{B46A6720-B39B-433E-8601-F29962B346FF}"/>
    <dgm:cxn modelId="{109CBDE7-E2EB-4192-A421-5ED6F7FBD43A}" type="presOf" srcId="{311285DC-903B-42A6-B297-5A6E513091F8}" destId="{D4F58B5A-8192-4707-8B18-C4922DC863AD}" srcOrd="0" destOrd="0" presId="urn:microsoft.com/office/officeart/2005/8/layout/venn1"/>
    <dgm:cxn modelId="{E5E7918A-4A7A-41B0-A774-A1A11E0318F5}" type="presParOf" srcId="{9F46340D-8A02-4AAE-B961-9A9FE26C435C}" destId="{783E7436-D4B7-4C97-A724-A21833A49C75}" srcOrd="0" destOrd="0" presId="urn:microsoft.com/office/officeart/2005/8/layout/venn1"/>
    <dgm:cxn modelId="{631A9E2A-4675-4E28-A23E-DBB0F5C4FFD9}" type="presParOf" srcId="{9F46340D-8A02-4AAE-B961-9A9FE26C435C}" destId="{F49F5C41-DEC6-4F1E-8851-51AD159A1628}" srcOrd="1" destOrd="0" presId="urn:microsoft.com/office/officeart/2005/8/layout/venn1"/>
    <dgm:cxn modelId="{1C473CB3-2D42-4CC5-860E-C08C492401CC}" type="presParOf" srcId="{9F46340D-8A02-4AAE-B961-9A9FE26C435C}" destId="{D4F58B5A-8192-4707-8B18-C4922DC863AD}" srcOrd="2" destOrd="0" presId="urn:microsoft.com/office/officeart/2005/8/layout/venn1"/>
    <dgm:cxn modelId="{EB84FB7E-E665-4B61-AF85-036317A51258}" type="presParOf" srcId="{9F46340D-8A02-4AAE-B961-9A9FE26C435C}" destId="{B0309989-2497-48DC-87B1-BFEC4A9A15EF}" srcOrd="3" destOrd="0" presId="urn:microsoft.com/office/officeart/2005/8/layout/venn1"/>
    <dgm:cxn modelId="{0CD001F7-9912-4A23-9898-64D88A045824}" type="presParOf" srcId="{9F46340D-8A02-4AAE-B961-9A9FE26C435C}" destId="{CCB19F25-7735-431A-8F91-B62EF7186EBD}" srcOrd="4" destOrd="0" presId="urn:microsoft.com/office/officeart/2005/8/layout/venn1"/>
    <dgm:cxn modelId="{EF5BB6BB-5A39-4C00-AFAD-F067A5E2C6A1}" type="presParOf" srcId="{9F46340D-8A02-4AAE-B961-9A9FE26C435C}" destId="{883CA391-A836-4A97-8944-D32E1A8B275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87A8C9-176E-493A-91D0-E3AA36F86AD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a-DK"/>
        </a:p>
      </dgm:t>
    </dgm:pt>
    <dgm:pt modelId="{B37788A0-0ECE-4A80-A1BE-11E03F25F28F}">
      <dgm:prSet phldrT="[Tekst]"/>
      <dgm:spPr/>
      <dgm:t>
        <a:bodyPr/>
        <a:lstStyle/>
        <a:p>
          <a:r>
            <a:rPr lang="da-DK" dirty="0"/>
            <a:t>identificere forskellige former for demokrati</a:t>
          </a:r>
        </a:p>
      </dgm:t>
    </dgm:pt>
    <dgm:pt modelId="{CF6AC88F-BEC9-4B3A-B5A9-30BA0149F44F}" type="parTrans" cxnId="{9428492C-1294-4D3D-99B9-538BA1C6B80C}">
      <dgm:prSet/>
      <dgm:spPr/>
      <dgm:t>
        <a:bodyPr/>
        <a:lstStyle/>
        <a:p>
          <a:endParaRPr lang="da-DK"/>
        </a:p>
      </dgm:t>
    </dgm:pt>
    <dgm:pt modelId="{A579C043-0A1F-47D6-A309-ECD8827EC3EE}" type="sibTrans" cxnId="{9428492C-1294-4D3D-99B9-538BA1C6B80C}">
      <dgm:prSet/>
      <dgm:spPr/>
      <dgm:t>
        <a:bodyPr/>
        <a:lstStyle/>
        <a:p>
          <a:endParaRPr lang="da-DK"/>
        </a:p>
      </dgm:t>
    </dgm:pt>
    <dgm:pt modelId="{DA1C701A-FADB-44B2-9C09-9171E60B84B5}">
      <dgm:prSet phldrT="[Tekst]"/>
      <dgm:spPr/>
      <dgm:t>
        <a:bodyPr/>
        <a:lstStyle/>
        <a:p>
          <a:r>
            <a:rPr lang="da-DK" dirty="0"/>
            <a:t>Kan gøre rede for direkte demokrati</a:t>
          </a:r>
        </a:p>
      </dgm:t>
    </dgm:pt>
    <dgm:pt modelId="{312CB7FF-B150-497D-BDD3-98465E5BBB0B}" type="parTrans" cxnId="{EB4038D2-8B7C-44DE-8586-3ED761A7C79B}">
      <dgm:prSet/>
      <dgm:spPr/>
      <dgm:t>
        <a:bodyPr/>
        <a:lstStyle/>
        <a:p>
          <a:endParaRPr lang="da-DK"/>
        </a:p>
      </dgm:t>
    </dgm:pt>
    <dgm:pt modelId="{5746CBBB-E832-4E11-9542-50744D5C9182}" type="sibTrans" cxnId="{EB4038D2-8B7C-44DE-8586-3ED761A7C79B}">
      <dgm:prSet/>
      <dgm:spPr/>
      <dgm:t>
        <a:bodyPr/>
        <a:lstStyle/>
        <a:p>
          <a:endParaRPr lang="da-DK"/>
        </a:p>
      </dgm:t>
    </dgm:pt>
    <dgm:pt modelId="{D9280774-A130-425C-BBAB-ECEA5C41F874}">
      <dgm:prSet phldrT="[Tekst]"/>
      <dgm:spPr/>
      <dgm:t>
        <a:bodyPr/>
        <a:lstStyle/>
        <a:p>
          <a:r>
            <a:rPr lang="da-DK" dirty="0"/>
            <a:t>Kan gøre rede for repræsentativt demokrati</a:t>
          </a:r>
        </a:p>
      </dgm:t>
    </dgm:pt>
    <dgm:pt modelId="{893E20AD-0AEF-49F9-A6D5-2A34029622BC}" type="parTrans" cxnId="{2EBC542C-A202-4E50-BEAC-744D8E830818}">
      <dgm:prSet/>
      <dgm:spPr/>
      <dgm:t>
        <a:bodyPr/>
        <a:lstStyle/>
        <a:p>
          <a:endParaRPr lang="da-DK"/>
        </a:p>
      </dgm:t>
    </dgm:pt>
    <dgm:pt modelId="{98EF5BDA-EE04-418E-81D8-63BB3253708D}" type="sibTrans" cxnId="{2EBC542C-A202-4E50-BEAC-744D8E830818}">
      <dgm:prSet/>
      <dgm:spPr/>
      <dgm:t>
        <a:bodyPr/>
        <a:lstStyle/>
        <a:p>
          <a:endParaRPr lang="da-DK"/>
        </a:p>
      </dgm:t>
    </dgm:pt>
    <dgm:pt modelId="{F651D39B-367D-4DAB-A3CD-C229E09ECAF0}">
      <dgm:prSet/>
      <dgm:spPr/>
      <dgm:t>
        <a:bodyPr/>
        <a:lstStyle/>
        <a:p>
          <a:r>
            <a:rPr lang="da-DK" dirty="0"/>
            <a:t>Kan gøre rede for parlamentarisme</a:t>
          </a:r>
        </a:p>
      </dgm:t>
    </dgm:pt>
    <dgm:pt modelId="{9B3C5C21-7CEF-40D8-9F28-53AC74879807}" type="parTrans" cxnId="{4C891B3B-FA97-4062-B678-A2CA13A3A2A4}">
      <dgm:prSet/>
      <dgm:spPr/>
      <dgm:t>
        <a:bodyPr/>
        <a:lstStyle/>
        <a:p>
          <a:endParaRPr lang="da-DK"/>
        </a:p>
      </dgm:t>
    </dgm:pt>
    <dgm:pt modelId="{B2FF0F0F-CC61-440B-ADC6-50A6B1A67F95}" type="sibTrans" cxnId="{4C891B3B-FA97-4062-B678-A2CA13A3A2A4}">
      <dgm:prSet/>
      <dgm:spPr/>
      <dgm:t>
        <a:bodyPr/>
        <a:lstStyle/>
        <a:p>
          <a:endParaRPr lang="da-DK"/>
        </a:p>
      </dgm:t>
    </dgm:pt>
    <dgm:pt modelId="{703F6048-2955-470B-9822-7EF218774995}" type="pres">
      <dgm:prSet presAssocID="{9587A8C9-176E-493A-91D0-E3AA36F86AD5}" presName="hierChild1" presStyleCnt="0">
        <dgm:presLayoutVars>
          <dgm:orgChart val="1"/>
          <dgm:chPref val="1"/>
          <dgm:dir/>
          <dgm:animOne val="branch"/>
          <dgm:animLvl val="lvl"/>
          <dgm:resizeHandles/>
        </dgm:presLayoutVars>
      </dgm:prSet>
      <dgm:spPr/>
    </dgm:pt>
    <dgm:pt modelId="{324884CB-BD1B-43CD-B2A0-24A7805DB0DD}" type="pres">
      <dgm:prSet presAssocID="{B37788A0-0ECE-4A80-A1BE-11E03F25F28F}" presName="hierRoot1" presStyleCnt="0">
        <dgm:presLayoutVars>
          <dgm:hierBranch val="init"/>
        </dgm:presLayoutVars>
      </dgm:prSet>
      <dgm:spPr/>
    </dgm:pt>
    <dgm:pt modelId="{9E485E98-9301-4F1A-A986-58401CE5A5EF}" type="pres">
      <dgm:prSet presAssocID="{B37788A0-0ECE-4A80-A1BE-11E03F25F28F}" presName="rootComposite1" presStyleCnt="0"/>
      <dgm:spPr/>
    </dgm:pt>
    <dgm:pt modelId="{E7A9597C-2737-45C2-9379-93E898AED96D}" type="pres">
      <dgm:prSet presAssocID="{B37788A0-0ECE-4A80-A1BE-11E03F25F28F}" presName="rootText1" presStyleLbl="node0" presStyleIdx="0" presStyleCnt="1">
        <dgm:presLayoutVars>
          <dgm:chPref val="3"/>
        </dgm:presLayoutVars>
      </dgm:prSet>
      <dgm:spPr/>
    </dgm:pt>
    <dgm:pt modelId="{B1EC9C04-E6F8-40A0-BF69-0E44B6F24B68}" type="pres">
      <dgm:prSet presAssocID="{B37788A0-0ECE-4A80-A1BE-11E03F25F28F}" presName="rootConnector1" presStyleLbl="node1" presStyleIdx="0" presStyleCnt="0"/>
      <dgm:spPr/>
    </dgm:pt>
    <dgm:pt modelId="{B180E8E9-DC74-4CB5-8192-3C4730B2F009}" type="pres">
      <dgm:prSet presAssocID="{B37788A0-0ECE-4A80-A1BE-11E03F25F28F}" presName="hierChild2" presStyleCnt="0"/>
      <dgm:spPr/>
    </dgm:pt>
    <dgm:pt modelId="{AE0B9520-6297-481C-86F6-992DD7C3479F}" type="pres">
      <dgm:prSet presAssocID="{312CB7FF-B150-497D-BDD3-98465E5BBB0B}" presName="Name37" presStyleLbl="parChTrans1D2" presStyleIdx="0" presStyleCnt="3"/>
      <dgm:spPr/>
    </dgm:pt>
    <dgm:pt modelId="{62BEC723-FF2F-4B85-BD06-ECD71347DB40}" type="pres">
      <dgm:prSet presAssocID="{DA1C701A-FADB-44B2-9C09-9171E60B84B5}" presName="hierRoot2" presStyleCnt="0">
        <dgm:presLayoutVars>
          <dgm:hierBranch val="init"/>
        </dgm:presLayoutVars>
      </dgm:prSet>
      <dgm:spPr/>
    </dgm:pt>
    <dgm:pt modelId="{7BC3450F-F43F-4E23-BD8C-BC644E77479C}" type="pres">
      <dgm:prSet presAssocID="{DA1C701A-FADB-44B2-9C09-9171E60B84B5}" presName="rootComposite" presStyleCnt="0"/>
      <dgm:spPr/>
    </dgm:pt>
    <dgm:pt modelId="{0F7958C6-6CDE-49E0-9314-ECEB1CFD6CCB}" type="pres">
      <dgm:prSet presAssocID="{DA1C701A-FADB-44B2-9C09-9171E60B84B5}" presName="rootText" presStyleLbl="node2" presStyleIdx="0" presStyleCnt="3">
        <dgm:presLayoutVars>
          <dgm:chPref val="3"/>
        </dgm:presLayoutVars>
      </dgm:prSet>
      <dgm:spPr/>
    </dgm:pt>
    <dgm:pt modelId="{961503C9-039C-45A0-9199-6731B2576A95}" type="pres">
      <dgm:prSet presAssocID="{DA1C701A-FADB-44B2-9C09-9171E60B84B5}" presName="rootConnector" presStyleLbl="node2" presStyleIdx="0" presStyleCnt="3"/>
      <dgm:spPr/>
    </dgm:pt>
    <dgm:pt modelId="{A489D429-D686-4635-9E09-5B899DC620FF}" type="pres">
      <dgm:prSet presAssocID="{DA1C701A-FADB-44B2-9C09-9171E60B84B5}" presName="hierChild4" presStyleCnt="0"/>
      <dgm:spPr/>
    </dgm:pt>
    <dgm:pt modelId="{89428D52-A7D0-48A6-88E9-D0C994ED1320}" type="pres">
      <dgm:prSet presAssocID="{DA1C701A-FADB-44B2-9C09-9171E60B84B5}" presName="hierChild5" presStyleCnt="0"/>
      <dgm:spPr/>
    </dgm:pt>
    <dgm:pt modelId="{8D4BE347-7652-4F31-91C2-441E4791DC64}" type="pres">
      <dgm:prSet presAssocID="{893E20AD-0AEF-49F9-A6D5-2A34029622BC}" presName="Name37" presStyleLbl="parChTrans1D2" presStyleIdx="1" presStyleCnt="3"/>
      <dgm:spPr/>
    </dgm:pt>
    <dgm:pt modelId="{402C803C-587A-4535-8820-ACFF90FC4CBA}" type="pres">
      <dgm:prSet presAssocID="{D9280774-A130-425C-BBAB-ECEA5C41F874}" presName="hierRoot2" presStyleCnt="0">
        <dgm:presLayoutVars>
          <dgm:hierBranch val="init"/>
        </dgm:presLayoutVars>
      </dgm:prSet>
      <dgm:spPr/>
    </dgm:pt>
    <dgm:pt modelId="{5CBBC9CB-E5B6-4A13-B54D-9514063A56A3}" type="pres">
      <dgm:prSet presAssocID="{D9280774-A130-425C-BBAB-ECEA5C41F874}" presName="rootComposite" presStyleCnt="0"/>
      <dgm:spPr/>
    </dgm:pt>
    <dgm:pt modelId="{1D1B9FC0-A007-4FC0-A98C-62A7625C5845}" type="pres">
      <dgm:prSet presAssocID="{D9280774-A130-425C-BBAB-ECEA5C41F874}" presName="rootText" presStyleLbl="node2" presStyleIdx="1" presStyleCnt="3">
        <dgm:presLayoutVars>
          <dgm:chPref val="3"/>
        </dgm:presLayoutVars>
      </dgm:prSet>
      <dgm:spPr/>
    </dgm:pt>
    <dgm:pt modelId="{60D06C6D-CC8F-4B21-916A-AAB4A294A8AF}" type="pres">
      <dgm:prSet presAssocID="{D9280774-A130-425C-BBAB-ECEA5C41F874}" presName="rootConnector" presStyleLbl="node2" presStyleIdx="1" presStyleCnt="3"/>
      <dgm:spPr/>
    </dgm:pt>
    <dgm:pt modelId="{5093CA32-4EE0-4A99-858A-A4B686181382}" type="pres">
      <dgm:prSet presAssocID="{D9280774-A130-425C-BBAB-ECEA5C41F874}" presName="hierChild4" presStyleCnt="0"/>
      <dgm:spPr/>
    </dgm:pt>
    <dgm:pt modelId="{1F2A375E-D900-429E-B24C-7B3633320E98}" type="pres">
      <dgm:prSet presAssocID="{D9280774-A130-425C-BBAB-ECEA5C41F874}" presName="hierChild5" presStyleCnt="0"/>
      <dgm:spPr/>
    </dgm:pt>
    <dgm:pt modelId="{64A67AC3-BD62-48AB-AC8A-5E544E70ECE8}" type="pres">
      <dgm:prSet presAssocID="{9B3C5C21-7CEF-40D8-9F28-53AC74879807}" presName="Name37" presStyleLbl="parChTrans1D2" presStyleIdx="2" presStyleCnt="3"/>
      <dgm:spPr/>
    </dgm:pt>
    <dgm:pt modelId="{5D106906-FD65-4825-98BA-9FCB628223B4}" type="pres">
      <dgm:prSet presAssocID="{F651D39B-367D-4DAB-A3CD-C229E09ECAF0}" presName="hierRoot2" presStyleCnt="0">
        <dgm:presLayoutVars>
          <dgm:hierBranch val="init"/>
        </dgm:presLayoutVars>
      </dgm:prSet>
      <dgm:spPr/>
    </dgm:pt>
    <dgm:pt modelId="{63113FFB-1366-42D0-9E0A-61E0C877C0D0}" type="pres">
      <dgm:prSet presAssocID="{F651D39B-367D-4DAB-A3CD-C229E09ECAF0}" presName="rootComposite" presStyleCnt="0"/>
      <dgm:spPr/>
    </dgm:pt>
    <dgm:pt modelId="{A8A4E7B7-39AB-4F6C-BA8E-61C0EBA90869}" type="pres">
      <dgm:prSet presAssocID="{F651D39B-367D-4DAB-A3CD-C229E09ECAF0}" presName="rootText" presStyleLbl="node2" presStyleIdx="2" presStyleCnt="3">
        <dgm:presLayoutVars>
          <dgm:chPref val="3"/>
        </dgm:presLayoutVars>
      </dgm:prSet>
      <dgm:spPr/>
    </dgm:pt>
    <dgm:pt modelId="{F4597397-B8A7-4D6C-81AD-3ED55FC5D471}" type="pres">
      <dgm:prSet presAssocID="{F651D39B-367D-4DAB-A3CD-C229E09ECAF0}" presName="rootConnector" presStyleLbl="node2" presStyleIdx="2" presStyleCnt="3"/>
      <dgm:spPr/>
    </dgm:pt>
    <dgm:pt modelId="{1B1BD51B-D7AC-42AE-8BCA-75F0385AD10E}" type="pres">
      <dgm:prSet presAssocID="{F651D39B-367D-4DAB-A3CD-C229E09ECAF0}" presName="hierChild4" presStyleCnt="0"/>
      <dgm:spPr/>
    </dgm:pt>
    <dgm:pt modelId="{71816DA0-0F81-4027-B72B-7EFACFD6AD68}" type="pres">
      <dgm:prSet presAssocID="{F651D39B-367D-4DAB-A3CD-C229E09ECAF0}" presName="hierChild5" presStyleCnt="0"/>
      <dgm:spPr/>
    </dgm:pt>
    <dgm:pt modelId="{6E5A41DF-4004-4E16-A1A5-DA48985216F8}" type="pres">
      <dgm:prSet presAssocID="{B37788A0-0ECE-4A80-A1BE-11E03F25F28F}" presName="hierChild3" presStyleCnt="0"/>
      <dgm:spPr/>
    </dgm:pt>
  </dgm:ptLst>
  <dgm:cxnLst>
    <dgm:cxn modelId="{47557505-38C8-447E-B3B7-AADFA51A1AEF}" type="presOf" srcId="{9B3C5C21-7CEF-40D8-9F28-53AC74879807}" destId="{64A67AC3-BD62-48AB-AC8A-5E544E70ECE8}" srcOrd="0" destOrd="0" presId="urn:microsoft.com/office/officeart/2005/8/layout/orgChart1"/>
    <dgm:cxn modelId="{C46A4516-7A19-43C0-B856-DE1CC0E273B4}" type="presOf" srcId="{DA1C701A-FADB-44B2-9C09-9171E60B84B5}" destId="{961503C9-039C-45A0-9199-6731B2576A95}" srcOrd="1" destOrd="0" presId="urn:microsoft.com/office/officeart/2005/8/layout/orgChart1"/>
    <dgm:cxn modelId="{2D717818-0A94-405B-B62E-B6C4C98842C7}" type="presOf" srcId="{D9280774-A130-425C-BBAB-ECEA5C41F874}" destId="{1D1B9FC0-A007-4FC0-A98C-62A7625C5845}" srcOrd="0" destOrd="0" presId="urn:microsoft.com/office/officeart/2005/8/layout/orgChart1"/>
    <dgm:cxn modelId="{9428492C-1294-4D3D-99B9-538BA1C6B80C}" srcId="{9587A8C9-176E-493A-91D0-E3AA36F86AD5}" destId="{B37788A0-0ECE-4A80-A1BE-11E03F25F28F}" srcOrd="0" destOrd="0" parTransId="{CF6AC88F-BEC9-4B3A-B5A9-30BA0149F44F}" sibTransId="{A579C043-0A1F-47D6-A309-ECD8827EC3EE}"/>
    <dgm:cxn modelId="{2EBC542C-A202-4E50-BEAC-744D8E830818}" srcId="{B37788A0-0ECE-4A80-A1BE-11E03F25F28F}" destId="{D9280774-A130-425C-BBAB-ECEA5C41F874}" srcOrd="1" destOrd="0" parTransId="{893E20AD-0AEF-49F9-A6D5-2A34029622BC}" sibTransId="{98EF5BDA-EE04-418E-81D8-63BB3253708D}"/>
    <dgm:cxn modelId="{4C891B3B-FA97-4062-B678-A2CA13A3A2A4}" srcId="{B37788A0-0ECE-4A80-A1BE-11E03F25F28F}" destId="{F651D39B-367D-4DAB-A3CD-C229E09ECAF0}" srcOrd="2" destOrd="0" parTransId="{9B3C5C21-7CEF-40D8-9F28-53AC74879807}" sibTransId="{B2FF0F0F-CC61-440B-ADC6-50A6B1A67F95}"/>
    <dgm:cxn modelId="{FAC7B33E-FA8B-4B0E-85EE-9B296CA37AC0}" type="presOf" srcId="{B37788A0-0ECE-4A80-A1BE-11E03F25F28F}" destId="{E7A9597C-2737-45C2-9379-93E898AED96D}" srcOrd="0" destOrd="0" presId="urn:microsoft.com/office/officeart/2005/8/layout/orgChart1"/>
    <dgm:cxn modelId="{629F0442-B62D-4958-A1DE-84A598EAEB1F}" type="presOf" srcId="{DA1C701A-FADB-44B2-9C09-9171E60B84B5}" destId="{0F7958C6-6CDE-49E0-9314-ECEB1CFD6CCB}" srcOrd="0" destOrd="0" presId="urn:microsoft.com/office/officeart/2005/8/layout/orgChart1"/>
    <dgm:cxn modelId="{A2E3EE4A-F272-4681-8196-5D9BD1C3F039}" type="presOf" srcId="{F651D39B-367D-4DAB-A3CD-C229E09ECAF0}" destId="{F4597397-B8A7-4D6C-81AD-3ED55FC5D471}" srcOrd="1" destOrd="0" presId="urn:microsoft.com/office/officeart/2005/8/layout/orgChart1"/>
    <dgm:cxn modelId="{42DD554B-B33D-485C-A52F-525287195463}" type="presOf" srcId="{9587A8C9-176E-493A-91D0-E3AA36F86AD5}" destId="{703F6048-2955-470B-9822-7EF218774995}" srcOrd="0" destOrd="0" presId="urn:microsoft.com/office/officeart/2005/8/layout/orgChart1"/>
    <dgm:cxn modelId="{6C9F4E9C-76FA-4548-9092-4D2DCAF35B84}" type="presOf" srcId="{D9280774-A130-425C-BBAB-ECEA5C41F874}" destId="{60D06C6D-CC8F-4B21-916A-AAB4A294A8AF}" srcOrd="1" destOrd="0" presId="urn:microsoft.com/office/officeart/2005/8/layout/orgChart1"/>
    <dgm:cxn modelId="{BB76C89F-9D5D-4E6C-BB06-2655A2176886}" type="presOf" srcId="{893E20AD-0AEF-49F9-A6D5-2A34029622BC}" destId="{8D4BE347-7652-4F31-91C2-441E4791DC64}" srcOrd="0" destOrd="0" presId="urn:microsoft.com/office/officeart/2005/8/layout/orgChart1"/>
    <dgm:cxn modelId="{EB4038D2-8B7C-44DE-8586-3ED761A7C79B}" srcId="{B37788A0-0ECE-4A80-A1BE-11E03F25F28F}" destId="{DA1C701A-FADB-44B2-9C09-9171E60B84B5}" srcOrd="0" destOrd="0" parTransId="{312CB7FF-B150-497D-BDD3-98465E5BBB0B}" sibTransId="{5746CBBB-E832-4E11-9542-50744D5C9182}"/>
    <dgm:cxn modelId="{0C55B8DE-5852-4C1F-B34B-87AAC6F55B5E}" type="presOf" srcId="{312CB7FF-B150-497D-BDD3-98465E5BBB0B}" destId="{AE0B9520-6297-481C-86F6-992DD7C3479F}" srcOrd="0" destOrd="0" presId="urn:microsoft.com/office/officeart/2005/8/layout/orgChart1"/>
    <dgm:cxn modelId="{218217E2-13C2-4A29-BA3F-D8952B688F90}" type="presOf" srcId="{B37788A0-0ECE-4A80-A1BE-11E03F25F28F}" destId="{B1EC9C04-E6F8-40A0-BF69-0E44B6F24B68}" srcOrd="1" destOrd="0" presId="urn:microsoft.com/office/officeart/2005/8/layout/orgChart1"/>
    <dgm:cxn modelId="{E51A63FF-8E68-43FA-9ADD-227AE1700E11}" type="presOf" srcId="{F651D39B-367D-4DAB-A3CD-C229E09ECAF0}" destId="{A8A4E7B7-39AB-4F6C-BA8E-61C0EBA90869}" srcOrd="0" destOrd="0" presId="urn:microsoft.com/office/officeart/2005/8/layout/orgChart1"/>
    <dgm:cxn modelId="{EE8AE9C0-D0FE-4613-9C7B-31911048337B}" type="presParOf" srcId="{703F6048-2955-470B-9822-7EF218774995}" destId="{324884CB-BD1B-43CD-B2A0-24A7805DB0DD}" srcOrd="0" destOrd="0" presId="urn:microsoft.com/office/officeart/2005/8/layout/orgChart1"/>
    <dgm:cxn modelId="{8A6D4949-DE1A-4271-89A1-C8D79672DD3B}" type="presParOf" srcId="{324884CB-BD1B-43CD-B2A0-24A7805DB0DD}" destId="{9E485E98-9301-4F1A-A986-58401CE5A5EF}" srcOrd="0" destOrd="0" presId="urn:microsoft.com/office/officeart/2005/8/layout/orgChart1"/>
    <dgm:cxn modelId="{AEB1239B-FA62-40A6-A393-46F3C60B2820}" type="presParOf" srcId="{9E485E98-9301-4F1A-A986-58401CE5A5EF}" destId="{E7A9597C-2737-45C2-9379-93E898AED96D}" srcOrd="0" destOrd="0" presId="urn:microsoft.com/office/officeart/2005/8/layout/orgChart1"/>
    <dgm:cxn modelId="{8D619E79-308C-4912-AC1E-E2D67F42E387}" type="presParOf" srcId="{9E485E98-9301-4F1A-A986-58401CE5A5EF}" destId="{B1EC9C04-E6F8-40A0-BF69-0E44B6F24B68}" srcOrd="1" destOrd="0" presId="urn:microsoft.com/office/officeart/2005/8/layout/orgChart1"/>
    <dgm:cxn modelId="{58635475-BD1B-45A6-84D6-4BF70EB378AA}" type="presParOf" srcId="{324884CB-BD1B-43CD-B2A0-24A7805DB0DD}" destId="{B180E8E9-DC74-4CB5-8192-3C4730B2F009}" srcOrd="1" destOrd="0" presId="urn:microsoft.com/office/officeart/2005/8/layout/orgChart1"/>
    <dgm:cxn modelId="{97D3DA68-82A1-4257-8C91-B6565ADA3C5F}" type="presParOf" srcId="{B180E8E9-DC74-4CB5-8192-3C4730B2F009}" destId="{AE0B9520-6297-481C-86F6-992DD7C3479F}" srcOrd="0" destOrd="0" presId="urn:microsoft.com/office/officeart/2005/8/layout/orgChart1"/>
    <dgm:cxn modelId="{3234CE69-53E5-4C2F-A6C6-6E886B74B1ED}" type="presParOf" srcId="{B180E8E9-DC74-4CB5-8192-3C4730B2F009}" destId="{62BEC723-FF2F-4B85-BD06-ECD71347DB40}" srcOrd="1" destOrd="0" presId="urn:microsoft.com/office/officeart/2005/8/layout/orgChart1"/>
    <dgm:cxn modelId="{CBA326A0-1DBC-408C-93AE-CD289D3D73A7}" type="presParOf" srcId="{62BEC723-FF2F-4B85-BD06-ECD71347DB40}" destId="{7BC3450F-F43F-4E23-BD8C-BC644E77479C}" srcOrd="0" destOrd="0" presId="urn:microsoft.com/office/officeart/2005/8/layout/orgChart1"/>
    <dgm:cxn modelId="{3407AE15-0B06-4E57-96B4-40E4E0F615CB}" type="presParOf" srcId="{7BC3450F-F43F-4E23-BD8C-BC644E77479C}" destId="{0F7958C6-6CDE-49E0-9314-ECEB1CFD6CCB}" srcOrd="0" destOrd="0" presId="urn:microsoft.com/office/officeart/2005/8/layout/orgChart1"/>
    <dgm:cxn modelId="{92F48CB4-5C1D-4AE3-8941-0385613F3959}" type="presParOf" srcId="{7BC3450F-F43F-4E23-BD8C-BC644E77479C}" destId="{961503C9-039C-45A0-9199-6731B2576A95}" srcOrd="1" destOrd="0" presId="urn:microsoft.com/office/officeart/2005/8/layout/orgChart1"/>
    <dgm:cxn modelId="{ABA65FDF-ED76-4FE7-A447-83E9F5C4156A}" type="presParOf" srcId="{62BEC723-FF2F-4B85-BD06-ECD71347DB40}" destId="{A489D429-D686-4635-9E09-5B899DC620FF}" srcOrd="1" destOrd="0" presId="urn:microsoft.com/office/officeart/2005/8/layout/orgChart1"/>
    <dgm:cxn modelId="{35F34EB6-CBD4-43BF-B1F7-8E9167959037}" type="presParOf" srcId="{62BEC723-FF2F-4B85-BD06-ECD71347DB40}" destId="{89428D52-A7D0-48A6-88E9-D0C994ED1320}" srcOrd="2" destOrd="0" presId="urn:microsoft.com/office/officeart/2005/8/layout/orgChart1"/>
    <dgm:cxn modelId="{7EDF98C2-6669-41D6-8231-C3CE6BC93C73}" type="presParOf" srcId="{B180E8E9-DC74-4CB5-8192-3C4730B2F009}" destId="{8D4BE347-7652-4F31-91C2-441E4791DC64}" srcOrd="2" destOrd="0" presId="urn:microsoft.com/office/officeart/2005/8/layout/orgChart1"/>
    <dgm:cxn modelId="{A360A532-C55F-4316-93C0-F33D91F14D63}" type="presParOf" srcId="{B180E8E9-DC74-4CB5-8192-3C4730B2F009}" destId="{402C803C-587A-4535-8820-ACFF90FC4CBA}" srcOrd="3" destOrd="0" presId="urn:microsoft.com/office/officeart/2005/8/layout/orgChart1"/>
    <dgm:cxn modelId="{B797C486-C04C-4B53-ABA7-3C891149B53C}" type="presParOf" srcId="{402C803C-587A-4535-8820-ACFF90FC4CBA}" destId="{5CBBC9CB-E5B6-4A13-B54D-9514063A56A3}" srcOrd="0" destOrd="0" presId="urn:microsoft.com/office/officeart/2005/8/layout/orgChart1"/>
    <dgm:cxn modelId="{DDA2B825-3E98-42C5-83A0-1F166DD4AA14}" type="presParOf" srcId="{5CBBC9CB-E5B6-4A13-B54D-9514063A56A3}" destId="{1D1B9FC0-A007-4FC0-A98C-62A7625C5845}" srcOrd="0" destOrd="0" presId="urn:microsoft.com/office/officeart/2005/8/layout/orgChart1"/>
    <dgm:cxn modelId="{53BCBEF0-415F-4AFE-B3A8-DCD1EC8CBDA5}" type="presParOf" srcId="{5CBBC9CB-E5B6-4A13-B54D-9514063A56A3}" destId="{60D06C6D-CC8F-4B21-916A-AAB4A294A8AF}" srcOrd="1" destOrd="0" presId="urn:microsoft.com/office/officeart/2005/8/layout/orgChart1"/>
    <dgm:cxn modelId="{85523090-7EB3-49C5-B5ED-FA53D0D8005D}" type="presParOf" srcId="{402C803C-587A-4535-8820-ACFF90FC4CBA}" destId="{5093CA32-4EE0-4A99-858A-A4B686181382}" srcOrd="1" destOrd="0" presId="urn:microsoft.com/office/officeart/2005/8/layout/orgChart1"/>
    <dgm:cxn modelId="{68AD9588-BB9D-40FB-BC8C-CC31DFA750E0}" type="presParOf" srcId="{402C803C-587A-4535-8820-ACFF90FC4CBA}" destId="{1F2A375E-D900-429E-B24C-7B3633320E98}" srcOrd="2" destOrd="0" presId="urn:microsoft.com/office/officeart/2005/8/layout/orgChart1"/>
    <dgm:cxn modelId="{EA4D83A6-72DD-4E72-8966-9763C4982A65}" type="presParOf" srcId="{B180E8E9-DC74-4CB5-8192-3C4730B2F009}" destId="{64A67AC3-BD62-48AB-AC8A-5E544E70ECE8}" srcOrd="4" destOrd="0" presId="urn:microsoft.com/office/officeart/2005/8/layout/orgChart1"/>
    <dgm:cxn modelId="{1303FD12-EAFD-4D39-82E6-AD57B57F7700}" type="presParOf" srcId="{B180E8E9-DC74-4CB5-8192-3C4730B2F009}" destId="{5D106906-FD65-4825-98BA-9FCB628223B4}" srcOrd="5" destOrd="0" presId="urn:microsoft.com/office/officeart/2005/8/layout/orgChart1"/>
    <dgm:cxn modelId="{F7D0E442-5EAC-4C28-9155-24868EE7F5EA}" type="presParOf" srcId="{5D106906-FD65-4825-98BA-9FCB628223B4}" destId="{63113FFB-1366-42D0-9E0A-61E0C877C0D0}" srcOrd="0" destOrd="0" presId="urn:microsoft.com/office/officeart/2005/8/layout/orgChart1"/>
    <dgm:cxn modelId="{16C33525-9A89-4FAF-BB49-E4B2AA50EABE}" type="presParOf" srcId="{63113FFB-1366-42D0-9E0A-61E0C877C0D0}" destId="{A8A4E7B7-39AB-4F6C-BA8E-61C0EBA90869}" srcOrd="0" destOrd="0" presId="urn:microsoft.com/office/officeart/2005/8/layout/orgChart1"/>
    <dgm:cxn modelId="{0918DE80-6C2D-4C96-B52E-617F35AACC75}" type="presParOf" srcId="{63113FFB-1366-42D0-9E0A-61E0C877C0D0}" destId="{F4597397-B8A7-4D6C-81AD-3ED55FC5D471}" srcOrd="1" destOrd="0" presId="urn:microsoft.com/office/officeart/2005/8/layout/orgChart1"/>
    <dgm:cxn modelId="{71C68D0B-8FF2-4570-B64A-6A4D156F425A}" type="presParOf" srcId="{5D106906-FD65-4825-98BA-9FCB628223B4}" destId="{1B1BD51B-D7AC-42AE-8BCA-75F0385AD10E}" srcOrd="1" destOrd="0" presId="urn:microsoft.com/office/officeart/2005/8/layout/orgChart1"/>
    <dgm:cxn modelId="{229D0DB4-EBCF-4389-A9CB-950AB1CD01FF}" type="presParOf" srcId="{5D106906-FD65-4825-98BA-9FCB628223B4}" destId="{71816DA0-0F81-4027-B72B-7EFACFD6AD68}" srcOrd="2" destOrd="0" presId="urn:microsoft.com/office/officeart/2005/8/layout/orgChart1"/>
    <dgm:cxn modelId="{46273883-73FD-48FC-9AE8-080CDA5E4DB1}" type="presParOf" srcId="{324884CB-BD1B-43CD-B2A0-24A7805DB0DD}" destId="{6E5A41DF-4004-4E16-A1A5-DA48985216F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621E3-9871-4C79-8BF4-5455EBE41F15}" type="doc">
      <dgm:prSet loTypeId="urn:microsoft.com/office/officeart/2005/8/layout/chevron1" loCatId="process" qsTypeId="urn:microsoft.com/office/officeart/2005/8/quickstyle/simple1" qsCatId="simple" csTypeId="urn:microsoft.com/office/officeart/2005/8/colors/accent1_2" csCatId="accent1" phldr="1"/>
      <dgm:spPr/>
    </dgm:pt>
    <dgm:pt modelId="{0C67785E-0A90-446A-B765-5945EF6466B2}">
      <dgm:prSet phldrT="[Tekst]"/>
      <dgm:spPr/>
      <dgm:t>
        <a:bodyPr/>
        <a:lstStyle/>
        <a:p>
          <a:r>
            <a:rPr lang="da-DK" dirty="0"/>
            <a:t>Kan gøre rede for forskellige demokratiformer</a:t>
          </a:r>
        </a:p>
      </dgm:t>
    </dgm:pt>
    <dgm:pt modelId="{2455180E-AE2D-4A9D-82DB-08B8D3553857}" type="parTrans" cxnId="{938CD2E3-931D-4493-9C9D-815668578DFB}">
      <dgm:prSet/>
      <dgm:spPr/>
      <dgm:t>
        <a:bodyPr/>
        <a:lstStyle/>
        <a:p>
          <a:endParaRPr lang="da-DK"/>
        </a:p>
      </dgm:t>
    </dgm:pt>
    <dgm:pt modelId="{FF7A8BB9-F8CC-4702-9058-FA8DAE84E1D6}" type="sibTrans" cxnId="{938CD2E3-931D-4493-9C9D-815668578DFB}">
      <dgm:prSet/>
      <dgm:spPr/>
      <dgm:t>
        <a:bodyPr/>
        <a:lstStyle/>
        <a:p>
          <a:endParaRPr lang="da-DK"/>
        </a:p>
      </dgm:t>
    </dgm:pt>
    <dgm:pt modelId="{52E8646F-6B74-4D4E-8BC3-7617F660E232}">
      <dgm:prSet phldrT="[Tekst]"/>
      <dgm:spPr/>
      <dgm:t>
        <a:bodyPr/>
        <a:lstStyle/>
        <a:p>
          <a:r>
            <a:rPr lang="da-DK" dirty="0"/>
            <a:t>Kan gøre rede for de demokratiformer der findes i DK’s grundlov</a:t>
          </a:r>
        </a:p>
      </dgm:t>
    </dgm:pt>
    <dgm:pt modelId="{6CA8B4B8-7F9D-45D0-B3C4-2F8BC66C636E}" type="parTrans" cxnId="{6ADB0327-00AE-410A-BE4F-8070EE522224}">
      <dgm:prSet/>
      <dgm:spPr/>
      <dgm:t>
        <a:bodyPr/>
        <a:lstStyle/>
        <a:p>
          <a:endParaRPr lang="da-DK"/>
        </a:p>
      </dgm:t>
    </dgm:pt>
    <dgm:pt modelId="{D5DC94BA-B1CC-4916-A7C5-A6E401155CB7}" type="sibTrans" cxnId="{6ADB0327-00AE-410A-BE4F-8070EE522224}">
      <dgm:prSet/>
      <dgm:spPr/>
      <dgm:t>
        <a:bodyPr/>
        <a:lstStyle/>
        <a:p>
          <a:endParaRPr lang="da-DK"/>
        </a:p>
      </dgm:t>
    </dgm:pt>
    <dgm:pt modelId="{98BB33A7-0FA3-4D5E-8789-477FAE42F64D}" type="pres">
      <dgm:prSet presAssocID="{058621E3-9871-4C79-8BF4-5455EBE41F15}" presName="Name0" presStyleCnt="0">
        <dgm:presLayoutVars>
          <dgm:dir/>
          <dgm:animLvl val="lvl"/>
          <dgm:resizeHandles val="exact"/>
        </dgm:presLayoutVars>
      </dgm:prSet>
      <dgm:spPr/>
    </dgm:pt>
    <dgm:pt modelId="{EE864A27-57D2-4575-96C6-41C632E84E33}" type="pres">
      <dgm:prSet presAssocID="{0C67785E-0A90-446A-B765-5945EF6466B2}" presName="parTxOnly" presStyleLbl="node1" presStyleIdx="0" presStyleCnt="2">
        <dgm:presLayoutVars>
          <dgm:chMax val="0"/>
          <dgm:chPref val="0"/>
          <dgm:bulletEnabled val="1"/>
        </dgm:presLayoutVars>
      </dgm:prSet>
      <dgm:spPr/>
    </dgm:pt>
    <dgm:pt modelId="{CDC46813-7B66-4589-B0D6-23687EC4E1E5}" type="pres">
      <dgm:prSet presAssocID="{FF7A8BB9-F8CC-4702-9058-FA8DAE84E1D6}" presName="parTxOnlySpace" presStyleCnt="0"/>
      <dgm:spPr/>
    </dgm:pt>
    <dgm:pt modelId="{662B049F-EB66-49C4-95BE-6E590366B0B9}" type="pres">
      <dgm:prSet presAssocID="{52E8646F-6B74-4D4E-8BC3-7617F660E232}" presName="parTxOnly" presStyleLbl="node1" presStyleIdx="1" presStyleCnt="2">
        <dgm:presLayoutVars>
          <dgm:chMax val="0"/>
          <dgm:chPref val="0"/>
          <dgm:bulletEnabled val="1"/>
        </dgm:presLayoutVars>
      </dgm:prSet>
      <dgm:spPr/>
    </dgm:pt>
  </dgm:ptLst>
  <dgm:cxnLst>
    <dgm:cxn modelId="{6ADB0327-00AE-410A-BE4F-8070EE522224}" srcId="{058621E3-9871-4C79-8BF4-5455EBE41F15}" destId="{52E8646F-6B74-4D4E-8BC3-7617F660E232}" srcOrd="1" destOrd="0" parTransId="{6CA8B4B8-7F9D-45D0-B3C4-2F8BC66C636E}" sibTransId="{D5DC94BA-B1CC-4916-A7C5-A6E401155CB7}"/>
    <dgm:cxn modelId="{88CF9132-8FA8-478D-B20C-9F59F67BEC55}" type="presOf" srcId="{52E8646F-6B74-4D4E-8BC3-7617F660E232}" destId="{662B049F-EB66-49C4-95BE-6E590366B0B9}" srcOrd="0" destOrd="0" presId="urn:microsoft.com/office/officeart/2005/8/layout/chevron1"/>
    <dgm:cxn modelId="{EF972639-3F9C-4F6E-8E73-44112360A7B2}" type="presOf" srcId="{0C67785E-0A90-446A-B765-5945EF6466B2}" destId="{EE864A27-57D2-4575-96C6-41C632E84E33}" srcOrd="0" destOrd="0" presId="urn:microsoft.com/office/officeart/2005/8/layout/chevron1"/>
    <dgm:cxn modelId="{431A3C83-B6F2-4EE0-BC45-FEA6DCC009CD}" type="presOf" srcId="{058621E3-9871-4C79-8BF4-5455EBE41F15}" destId="{98BB33A7-0FA3-4D5E-8789-477FAE42F64D}" srcOrd="0" destOrd="0" presId="urn:microsoft.com/office/officeart/2005/8/layout/chevron1"/>
    <dgm:cxn modelId="{938CD2E3-931D-4493-9C9D-815668578DFB}" srcId="{058621E3-9871-4C79-8BF4-5455EBE41F15}" destId="{0C67785E-0A90-446A-B765-5945EF6466B2}" srcOrd="0" destOrd="0" parTransId="{2455180E-AE2D-4A9D-82DB-08B8D3553857}" sibTransId="{FF7A8BB9-F8CC-4702-9058-FA8DAE84E1D6}"/>
    <dgm:cxn modelId="{63AECF5D-A543-44B4-B85F-C91038139D36}" type="presParOf" srcId="{98BB33A7-0FA3-4D5E-8789-477FAE42F64D}" destId="{EE864A27-57D2-4575-96C6-41C632E84E33}" srcOrd="0" destOrd="0" presId="urn:microsoft.com/office/officeart/2005/8/layout/chevron1"/>
    <dgm:cxn modelId="{ADF92142-DEDA-441A-B092-77ACAC2360FD}" type="presParOf" srcId="{98BB33A7-0FA3-4D5E-8789-477FAE42F64D}" destId="{CDC46813-7B66-4589-B0D6-23687EC4E1E5}" srcOrd="1" destOrd="0" presId="urn:microsoft.com/office/officeart/2005/8/layout/chevron1"/>
    <dgm:cxn modelId="{8EA5BD0F-CE2D-4E92-914A-19D708A020F9}" type="presParOf" srcId="{98BB33A7-0FA3-4D5E-8789-477FAE42F64D}" destId="{662B049F-EB66-49C4-95BE-6E590366B0B9}"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049C94-A09B-4913-BF33-122C2992C5E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a-DK"/>
        </a:p>
      </dgm:t>
    </dgm:pt>
    <dgm:pt modelId="{FFF87CBD-EB0E-434C-AEF2-E5DB23CF638E}">
      <dgm:prSet phldrT="[Tekst]"/>
      <dgm:spPr/>
      <dgm:t>
        <a:bodyPr/>
        <a:lstStyle/>
        <a:p>
          <a:r>
            <a:rPr lang="da-DK" dirty="0"/>
            <a:t>Kan definere begrebet direkte demokrati</a:t>
          </a:r>
        </a:p>
      </dgm:t>
    </dgm:pt>
    <dgm:pt modelId="{BC74F01A-D06B-4720-95D7-C464D79C6D8D}" type="parTrans" cxnId="{D9C1B43C-34B0-4FE5-A84B-36DC2571D1CE}">
      <dgm:prSet/>
      <dgm:spPr/>
      <dgm:t>
        <a:bodyPr/>
        <a:lstStyle/>
        <a:p>
          <a:endParaRPr lang="da-DK"/>
        </a:p>
      </dgm:t>
    </dgm:pt>
    <dgm:pt modelId="{76E52225-CA2D-4DA2-82AE-E69D4C0A1A09}" type="sibTrans" cxnId="{D9C1B43C-34B0-4FE5-A84B-36DC2571D1CE}">
      <dgm:prSet/>
      <dgm:spPr/>
      <dgm:t>
        <a:bodyPr/>
        <a:lstStyle/>
        <a:p>
          <a:endParaRPr lang="da-DK"/>
        </a:p>
      </dgm:t>
    </dgm:pt>
    <dgm:pt modelId="{A58437B9-5FC1-4327-AAB4-F16C11D75A95}">
      <dgm:prSet phldrT="[Tekst]"/>
      <dgm:spPr/>
      <dgm:t>
        <a:bodyPr/>
        <a:lstStyle/>
        <a:p>
          <a:r>
            <a:rPr lang="da-DK" dirty="0"/>
            <a:t>Kan undersøge om direkte demokrati indgår i en forfatningstekst</a:t>
          </a:r>
        </a:p>
      </dgm:t>
    </dgm:pt>
    <dgm:pt modelId="{18A75880-C24B-4CC7-9C6B-063D14664C81}" type="parTrans" cxnId="{6E07C849-B452-472E-9206-CCA834D2C386}">
      <dgm:prSet/>
      <dgm:spPr/>
      <dgm:t>
        <a:bodyPr/>
        <a:lstStyle/>
        <a:p>
          <a:endParaRPr lang="da-DK"/>
        </a:p>
      </dgm:t>
    </dgm:pt>
    <dgm:pt modelId="{31AFF894-8220-47DC-AE86-F3E6B4CD1EF0}" type="sibTrans" cxnId="{6E07C849-B452-472E-9206-CCA834D2C386}">
      <dgm:prSet/>
      <dgm:spPr/>
      <dgm:t>
        <a:bodyPr/>
        <a:lstStyle/>
        <a:p>
          <a:endParaRPr lang="da-DK"/>
        </a:p>
      </dgm:t>
    </dgm:pt>
    <dgm:pt modelId="{856930EF-D272-4C5B-8405-926F8C9AB2BC}">
      <dgm:prSet phldrT="[Tekst]"/>
      <dgm:spPr/>
      <dgm:t>
        <a:bodyPr/>
        <a:lstStyle/>
        <a:p>
          <a:r>
            <a:rPr lang="da-DK" dirty="0"/>
            <a:t>Kan diskutere argumenter for og imod direkte demokrati</a:t>
          </a:r>
        </a:p>
      </dgm:t>
    </dgm:pt>
    <dgm:pt modelId="{A66AB87A-B698-4446-8753-CA6C80D996DB}" type="parTrans" cxnId="{EFE2D1F4-AE59-4141-9369-E261A0C7DA31}">
      <dgm:prSet/>
      <dgm:spPr/>
      <dgm:t>
        <a:bodyPr/>
        <a:lstStyle/>
        <a:p>
          <a:endParaRPr lang="da-DK"/>
        </a:p>
      </dgm:t>
    </dgm:pt>
    <dgm:pt modelId="{390B9BFD-581C-4D6B-A097-56D293391E7F}" type="sibTrans" cxnId="{EFE2D1F4-AE59-4141-9369-E261A0C7DA31}">
      <dgm:prSet/>
      <dgm:spPr/>
      <dgm:t>
        <a:bodyPr/>
        <a:lstStyle/>
        <a:p>
          <a:endParaRPr lang="da-DK"/>
        </a:p>
      </dgm:t>
    </dgm:pt>
    <dgm:pt modelId="{59D62D71-ABD7-4970-B351-50C38CCCEAE6}" type="pres">
      <dgm:prSet presAssocID="{03049C94-A09B-4913-BF33-122C2992C5EE}" presName="rootnode" presStyleCnt="0">
        <dgm:presLayoutVars>
          <dgm:chMax/>
          <dgm:chPref/>
          <dgm:dir/>
          <dgm:animLvl val="lvl"/>
        </dgm:presLayoutVars>
      </dgm:prSet>
      <dgm:spPr/>
    </dgm:pt>
    <dgm:pt modelId="{384938FB-D88F-4D9F-8496-27F0E9D3B529}" type="pres">
      <dgm:prSet presAssocID="{FFF87CBD-EB0E-434C-AEF2-E5DB23CF638E}" presName="composite" presStyleCnt="0"/>
      <dgm:spPr/>
    </dgm:pt>
    <dgm:pt modelId="{C9EFE8CF-2806-47EC-B204-4CEF368B0164}" type="pres">
      <dgm:prSet presAssocID="{FFF87CBD-EB0E-434C-AEF2-E5DB23CF638E}" presName="LShape" presStyleLbl="alignNode1" presStyleIdx="0" presStyleCnt="5"/>
      <dgm:spPr/>
    </dgm:pt>
    <dgm:pt modelId="{AC6D7972-9077-46A6-8CED-BD0A94307E7C}" type="pres">
      <dgm:prSet presAssocID="{FFF87CBD-EB0E-434C-AEF2-E5DB23CF638E}" presName="ParentText" presStyleLbl="revTx" presStyleIdx="0" presStyleCnt="3">
        <dgm:presLayoutVars>
          <dgm:chMax val="0"/>
          <dgm:chPref val="0"/>
          <dgm:bulletEnabled val="1"/>
        </dgm:presLayoutVars>
      </dgm:prSet>
      <dgm:spPr/>
    </dgm:pt>
    <dgm:pt modelId="{E2AC7239-EC41-45BF-9BD5-31C1708D7D7A}" type="pres">
      <dgm:prSet presAssocID="{FFF87CBD-EB0E-434C-AEF2-E5DB23CF638E}" presName="Triangle" presStyleLbl="alignNode1" presStyleIdx="1" presStyleCnt="5"/>
      <dgm:spPr/>
    </dgm:pt>
    <dgm:pt modelId="{543A1F6B-3FB3-47ED-A474-B6EDF4CB54F6}" type="pres">
      <dgm:prSet presAssocID="{76E52225-CA2D-4DA2-82AE-E69D4C0A1A09}" presName="sibTrans" presStyleCnt="0"/>
      <dgm:spPr/>
    </dgm:pt>
    <dgm:pt modelId="{CEFB4A07-C88F-44B7-A90C-17B75F99A9FB}" type="pres">
      <dgm:prSet presAssocID="{76E52225-CA2D-4DA2-82AE-E69D4C0A1A09}" presName="space" presStyleCnt="0"/>
      <dgm:spPr/>
    </dgm:pt>
    <dgm:pt modelId="{A69C2181-52F7-4C62-B209-A88B992B62F0}" type="pres">
      <dgm:prSet presAssocID="{A58437B9-5FC1-4327-AAB4-F16C11D75A95}" presName="composite" presStyleCnt="0"/>
      <dgm:spPr/>
    </dgm:pt>
    <dgm:pt modelId="{C039DE3C-E142-47B7-A655-C8C1A7CA841C}" type="pres">
      <dgm:prSet presAssocID="{A58437B9-5FC1-4327-AAB4-F16C11D75A95}" presName="LShape" presStyleLbl="alignNode1" presStyleIdx="2" presStyleCnt="5"/>
      <dgm:spPr/>
    </dgm:pt>
    <dgm:pt modelId="{47FF6789-D687-478E-9E3D-932553351E2A}" type="pres">
      <dgm:prSet presAssocID="{A58437B9-5FC1-4327-AAB4-F16C11D75A95}" presName="ParentText" presStyleLbl="revTx" presStyleIdx="1" presStyleCnt="3">
        <dgm:presLayoutVars>
          <dgm:chMax val="0"/>
          <dgm:chPref val="0"/>
          <dgm:bulletEnabled val="1"/>
        </dgm:presLayoutVars>
      </dgm:prSet>
      <dgm:spPr/>
    </dgm:pt>
    <dgm:pt modelId="{5A40A627-55C6-4C13-8DCC-CB21460A402F}" type="pres">
      <dgm:prSet presAssocID="{A58437B9-5FC1-4327-AAB4-F16C11D75A95}" presName="Triangle" presStyleLbl="alignNode1" presStyleIdx="3" presStyleCnt="5"/>
      <dgm:spPr/>
    </dgm:pt>
    <dgm:pt modelId="{091372A0-3A27-4C24-AABA-050AA6CAD306}" type="pres">
      <dgm:prSet presAssocID="{31AFF894-8220-47DC-AE86-F3E6B4CD1EF0}" presName="sibTrans" presStyleCnt="0"/>
      <dgm:spPr/>
    </dgm:pt>
    <dgm:pt modelId="{8E829401-D40D-404A-A801-B2DAB94E7D80}" type="pres">
      <dgm:prSet presAssocID="{31AFF894-8220-47DC-AE86-F3E6B4CD1EF0}" presName="space" presStyleCnt="0"/>
      <dgm:spPr/>
    </dgm:pt>
    <dgm:pt modelId="{4EF107CB-602D-47F6-A039-232F7BD3A9F8}" type="pres">
      <dgm:prSet presAssocID="{856930EF-D272-4C5B-8405-926F8C9AB2BC}" presName="composite" presStyleCnt="0"/>
      <dgm:spPr/>
    </dgm:pt>
    <dgm:pt modelId="{61274E45-235F-401F-8F44-F207102B3156}" type="pres">
      <dgm:prSet presAssocID="{856930EF-D272-4C5B-8405-926F8C9AB2BC}" presName="LShape" presStyleLbl="alignNode1" presStyleIdx="4" presStyleCnt="5"/>
      <dgm:spPr/>
    </dgm:pt>
    <dgm:pt modelId="{C6B3A100-8F3C-4AB3-8369-6A1A077584D1}" type="pres">
      <dgm:prSet presAssocID="{856930EF-D272-4C5B-8405-926F8C9AB2BC}" presName="ParentText" presStyleLbl="revTx" presStyleIdx="2" presStyleCnt="3">
        <dgm:presLayoutVars>
          <dgm:chMax val="0"/>
          <dgm:chPref val="0"/>
          <dgm:bulletEnabled val="1"/>
        </dgm:presLayoutVars>
      </dgm:prSet>
      <dgm:spPr/>
    </dgm:pt>
  </dgm:ptLst>
  <dgm:cxnLst>
    <dgm:cxn modelId="{1A51601A-3F6F-49AE-AC4E-785837EEC636}" type="presOf" srcId="{03049C94-A09B-4913-BF33-122C2992C5EE}" destId="{59D62D71-ABD7-4970-B351-50C38CCCEAE6}" srcOrd="0" destOrd="0" presId="urn:microsoft.com/office/officeart/2009/3/layout/StepUpProcess"/>
    <dgm:cxn modelId="{F6E1423B-57BD-4514-9520-2030BC88ACA0}" type="presOf" srcId="{856930EF-D272-4C5B-8405-926F8C9AB2BC}" destId="{C6B3A100-8F3C-4AB3-8369-6A1A077584D1}" srcOrd="0" destOrd="0" presId="urn:microsoft.com/office/officeart/2009/3/layout/StepUpProcess"/>
    <dgm:cxn modelId="{D9C1B43C-34B0-4FE5-A84B-36DC2571D1CE}" srcId="{03049C94-A09B-4913-BF33-122C2992C5EE}" destId="{FFF87CBD-EB0E-434C-AEF2-E5DB23CF638E}" srcOrd="0" destOrd="0" parTransId="{BC74F01A-D06B-4720-95D7-C464D79C6D8D}" sibTransId="{76E52225-CA2D-4DA2-82AE-E69D4C0A1A09}"/>
    <dgm:cxn modelId="{6E07C849-B452-472E-9206-CCA834D2C386}" srcId="{03049C94-A09B-4913-BF33-122C2992C5EE}" destId="{A58437B9-5FC1-4327-AAB4-F16C11D75A95}" srcOrd="1" destOrd="0" parTransId="{18A75880-C24B-4CC7-9C6B-063D14664C81}" sibTransId="{31AFF894-8220-47DC-AE86-F3E6B4CD1EF0}"/>
    <dgm:cxn modelId="{F160CC4B-41DF-409F-9C2B-F379DB9D037E}" type="presOf" srcId="{A58437B9-5FC1-4327-AAB4-F16C11D75A95}" destId="{47FF6789-D687-478E-9E3D-932553351E2A}" srcOrd="0" destOrd="0" presId="urn:microsoft.com/office/officeart/2009/3/layout/StepUpProcess"/>
    <dgm:cxn modelId="{F304478A-79DF-40E7-A3AD-78F1C47AA6E7}" type="presOf" srcId="{FFF87CBD-EB0E-434C-AEF2-E5DB23CF638E}" destId="{AC6D7972-9077-46A6-8CED-BD0A94307E7C}" srcOrd="0" destOrd="0" presId="urn:microsoft.com/office/officeart/2009/3/layout/StepUpProcess"/>
    <dgm:cxn modelId="{EFE2D1F4-AE59-4141-9369-E261A0C7DA31}" srcId="{03049C94-A09B-4913-BF33-122C2992C5EE}" destId="{856930EF-D272-4C5B-8405-926F8C9AB2BC}" srcOrd="2" destOrd="0" parTransId="{A66AB87A-B698-4446-8753-CA6C80D996DB}" sibTransId="{390B9BFD-581C-4D6B-A097-56D293391E7F}"/>
    <dgm:cxn modelId="{7E3B5D42-DCFD-4D74-8100-E2D90637524E}" type="presParOf" srcId="{59D62D71-ABD7-4970-B351-50C38CCCEAE6}" destId="{384938FB-D88F-4D9F-8496-27F0E9D3B529}" srcOrd="0" destOrd="0" presId="urn:microsoft.com/office/officeart/2009/3/layout/StepUpProcess"/>
    <dgm:cxn modelId="{BCBC5F0C-FF4C-474F-AC8B-F25F5D904EE2}" type="presParOf" srcId="{384938FB-D88F-4D9F-8496-27F0E9D3B529}" destId="{C9EFE8CF-2806-47EC-B204-4CEF368B0164}" srcOrd="0" destOrd="0" presId="urn:microsoft.com/office/officeart/2009/3/layout/StepUpProcess"/>
    <dgm:cxn modelId="{1A3C5893-8036-4393-B431-A28DBC1B3662}" type="presParOf" srcId="{384938FB-D88F-4D9F-8496-27F0E9D3B529}" destId="{AC6D7972-9077-46A6-8CED-BD0A94307E7C}" srcOrd="1" destOrd="0" presId="urn:microsoft.com/office/officeart/2009/3/layout/StepUpProcess"/>
    <dgm:cxn modelId="{8844DD27-AEA9-4B4D-9615-B8A4C44B43EC}" type="presParOf" srcId="{384938FB-D88F-4D9F-8496-27F0E9D3B529}" destId="{E2AC7239-EC41-45BF-9BD5-31C1708D7D7A}" srcOrd="2" destOrd="0" presId="urn:microsoft.com/office/officeart/2009/3/layout/StepUpProcess"/>
    <dgm:cxn modelId="{58BA07B1-8C45-4963-BC2C-7C180159B53C}" type="presParOf" srcId="{59D62D71-ABD7-4970-B351-50C38CCCEAE6}" destId="{543A1F6B-3FB3-47ED-A474-B6EDF4CB54F6}" srcOrd="1" destOrd="0" presId="urn:microsoft.com/office/officeart/2009/3/layout/StepUpProcess"/>
    <dgm:cxn modelId="{8F66E5AA-37E2-4212-AFEE-41D4F09C365A}" type="presParOf" srcId="{543A1F6B-3FB3-47ED-A474-B6EDF4CB54F6}" destId="{CEFB4A07-C88F-44B7-A90C-17B75F99A9FB}" srcOrd="0" destOrd="0" presId="urn:microsoft.com/office/officeart/2009/3/layout/StepUpProcess"/>
    <dgm:cxn modelId="{E83377F4-4866-49D1-A34B-69831BE0A701}" type="presParOf" srcId="{59D62D71-ABD7-4970-B351-50C38CCCEAE6}" destId="{A69C2181-52F7-4C62-B209-A88B992B62F0}" srcOrd="2" destOrd="0" presId="urn:microsoft.com/office/officeart/2009/3/layout/StepUpProcess"/>
    <dgm:cxn modelId="{D974EE7C-D9AF-42BC-B743-CA4832321AA4}" type="presParOf" srcId="{A69C2181-52F7-4C62-B209-A88B992B62F0}" destId="{C039DE3C-E142-47B7-A655-C8C1A7CA841C}" srcOrd="0" destOrd="0" presId="urn:microsoft.com/office/officeart/2009/3/layout/StepUpProcess"/>
    <dgm:cxn modelId="{1DCD7181-128E-4768-ABC5-52C9292ADF13}" type="presParOf" srcId="{A69C2181-52F7-4C62-B209-A88B992B62F0}" destId="{47FF6789-D687-478E-9E3D-932553351E2A}" srcOrd="1" destOrd="0" presId="urn:microsoft.com/office/officeart/2009/3/layout/StepUpProcess"/>
    <dgm:cxn modelId="{D9B8ED56-4869-4C8D-BBA4-A89584782CA3}" type="presParOf" srcId="{A69C2181-52F7-4C62-B209-A88B992B62F0}" destId="{5A40A627-55C6-4C13-8DCC-CB21460A402F}" srcOrd="2" destOrd="0" presId="urn:microsoft.com/office/officeart/2009/3/layout/StepUpProcess"/>
    <dgm:cxn modelId="{192011AC-F121-486D-9A84-EBCD9B454584}" type="presParOf" srcId="{59D62D71-ABD7-4970-B351-50C38CCCEAE6}" destId="{091372A0-3A27-4C24-AABA-050AA6CAD306}" srcOrd="3" destOrd="0" presId="urn:microsoft.com/office/officeart/2009/3/layout/StepUpProcess"/>
    <dgm:cxn modelId="{91043447-0DF8-4725-8ED1-FED292F3E7C2}" type="presParOf" srcId="{091372A0-3A27-4C24-AABA-050AA6CAD306}" destId="{8E829401-D40D-404A-A801-B2DAB94E7D80}" srcOrd="0" destOrd="0" presId="urn:microsoft.com/office/officeart/2009/3/layout/StepUpProcess"/>
    <dgm:cxn modelId="{4F9132F7-97CC-4BAF-AFAB-435BD2EC99DC}" type="presParOf" srcId="{59D62D71-ABD7-4970-B351-50C38CCCEAE6}" destId="{4EF107CB-602D-47F6-A039-232F7BD3A9F8}" srcOrd="4" destOrd="0" presId="urn:microsoft.com/office/officeart/2009/3/layout/StepUpProcess"/>
    <dgm:cxn modelId="{51BB2441-17BF-425F-9181-15E6FFA04F3E}" type="presParOf" srcId="{4EF107CB-602D-47F6-A039-232F7BD3A9F8}" destId="{61274E45-235F-401F-8F44-F207102B3156}" srcOrd="0" destOrd="0" presId="urn:microsoft.com/office/officeart/2009/3/layout/StepUpProcess"/>
    <dgm:cxn modelId="{F9EA87A8-4F8E-4651-BB69-F03A114E8FD8}" type="presParOf" srcId="{4EF107CB-602D-47F6-A039-232F7BD3A9F8}" destId="{C6B3A100-8F3C-4AB3-8369-6A1A077584D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E7436-D4B7-4C97-A724-A21833A49C75}">
      <dsp:nvSpPr>
        <dsp:cNvPr id="0" name=""/>
        <dsp:cNvSpPr/>
      </dsp:nvSpPr>
      <dsp:spPr>
        <a:xfrm>
          <a:off x="2112348" y="75396"/>
          <a:ext cx="3619010" cy="3619010"/>
        </a:xfrm>
        <a:prstGeom prst="ellipse">
          <a:avLst/>
        </a:prstGeom>
        <a:solidFill>
          <a:schemeClr val="accent5">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da-DK" sz="2400" kern="1200" dirty="0"/>
            <a:t>Læringsmål</a:t>
          </a:r>
        </a:p>
      </dsp:txBody>
      <dsp:txXfrm>
        <a:off x="2594883" y="708722"/>
        <a:ext cx="2653940" cy="1628554"/>
      </dsp:txXfrm>
    </dsp:sp>
    <dsp:sp modelId="{D4F58B5A-8192-4707-8B18-C4922DC863AD}">
      <dsp:nvSpPr>
        <dsp:cNvPr id="0" name=""/>
        <dsp:cNvSpPr/>
      </dsp:nvSpPr>
      <dsp:spPr>
        <a:xfrm>
          <a:off x="3418207" y="2337277"/>
          <a:ext cx="3619010" cy="3619010"/>
        </a:xfrm>
        <a:prstGeom prst="ellipse">
          <a:avLst/>
        </a:prstGeom>
        <a:solidFill>
          <a:schemeClr val="accent5">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da-DK" sz="2400" kern="1200" dirty="0"/>
            <a:t>Elev-aktiviteter</a:t>
          </a:r>
        </a:p>
      </dsp:txBody>
      <dsp:txXfrm>
        <a:off x="4525021" y="3272188"/>
        <a:ext cx="2171406" cy="1990455"/>
      </dsp:txXfrm>
    </dsp:sp>
    <dsp:sp modelId="{CCB19F25-7735-431A-8F91-B62EF7186EBD}">
      <dsp:nvSpPr>
        <dsp:cNvPr id="0" name=""/>
        <dsp:cNvSpPr/>
      </dsp:nvSpPr>
      <dsp:spPr>
        <a:xfrm>
          <a:off x="806488" y="2367242"/>
          <a:ext cx="3619010" cy="3619010"/>
        </a:xfrm>
        <a:prstGeom prst="ellipse">
          <a:avLst/>
        </a:prstGeom>
        <a:solidFill>
          <a:schemeClr val="accent5">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da-DK" sz="2400" kern="1200" dirty="0"/>
            <a:t>Emner problemstillinger tekster, stof m.v.</a:t>
          </a:r>
        </a:p>
      </dsp:txBody>
      <dsp:txXfrm>
        <a:off x="1147278" y="3302153"/>
        <a:ext cx="2171406" cy="1990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67AC3-BD62-48AB-AC8A-5E544E70ECE8}">
      <dsp:nvSpPr>
        <dsp:cNvPr id="0" name=""/>
        <dsp:cNvSpPr/>
      </dsp:nvSpPr>
      <dsp:spPr>
        <a:xfrm>
          <a:off x="4114799" y="2010352"/>
          <a:ext cx="2911251" cy="505258"/>
        </a:xfrm>
        <a:custGeom>
          <a:avLst/>
          <a:gdLst/>
          <a:ahLst/>
          <a:cxnLst/>
          <a:rect l="0" t="0" r="0" b="0"/>
          <a:pathLst>
            <a:path>
              <a:moveTo>
                <a:pt x="0" y="0"/>
              </a:moveTo>
              <a:lnTo>
                <a:pt x="0" y="252629"/>
              </a:lnTo>
              <a:lnTo>
                <a:pt x="2911251" y="252629"/>
              </a:lnTo>
              <a:lnTo>
                <a:pt x="2911251" y="505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4BE347-7652-4F31-91C2-441E4791DC64}">
      <dsp:nvSpPr>
        <dsp:cNvPr id="0" name=""/>
        <dsp:cNvSpPr/>
      </dsp:nvSpPr>
      <dsp:spPr>
        <a:xfrm>
          <a:off x="4069079" y="2010352"/>
          <a:ext cx="91440" cy="505258"/>
        </a:xfrm>
        <a:custGeom>
          <a:avLst/>
          <a:gdLst/>
          <a:ahLst/>
          <a:cxnLst/>
          <a:rect l="0" t="0" r="0" b="0"/>
          <a:pathLst>
            <a:path>
              <a:moveTo>
                <a:pt x="45720" y="0"/>
              </a:moveTo>
              <a:lnTo>
                <a:pt x="45720" y="505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0B9520-6297-481C-86F6-992DD7C3479F}">
      <dsp:nvSpPr>
        <dsp:cNvPr id="0" name=""/>
        <dsp:cNvSpPr/>
      </dsp:nvSpPr>
      <dsp:spPr>
        <a:xfrm>
          <a:off x="1203548" y="2010352"/>
          <a:ext cx="2911251" cy="505258"/>
        </a:xfrm>
        <a:custGeom>
          <a:avLst/>
          <a:gdLst/>
          <a:ahLst/>
          <a:cxnLst/>
          <a:rect l="0" t="0" r="0" b="0"/>
          <a:pathLst>
            <a:path>
              <a:moveTo>
                <a:pt x="2911251" y="0"/>
              </a:moveTo>
              <a:lnTo>
                <a:pt x="2911251" y="252629"/>
              </a:lnTo>
              <a:lnTo>
                <a:pt x="0" y="252629"/>
              </a:lnTo>
              <a:lnTo>
                <a:pt x="0" y="505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A9597C-2737-45C2-9379-93E898AED96D}">
      <dsp:nvSpPr>
        <dsp:cNvPr id="0" name=""/>
        <dsp:cNvSpPr/>
      </dsp:nvSpPr>
      <dsp:spPr>
        <a:xfrm>
          <a:off x="2911803" y="807355"/>
          <a:ext cx="2405992" cy="1202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da-DK" sz="2600" kern="1200" dirty="0"/>
            <a:t>identificere forskellige former for demokrati</a:t>
          </a:r>
        </a:p>
      </dsp:txBody>
      <dsp:txXfrm>
        <a:off x="2911803" y="807355"/>
        <a:ext cx="2405992" cy="1202996"/>
      </dsp:txXfrm>
    </dsp:sp>
    <dsp:sp modelId="{0F7958C6-6CDE-49E0-9314-ECEB1CFD6CCB}">
      <dsp:nvSpPr>
        <dsp:cNvPr id="0" name=""/>
        <dsp:cNvSpPr/>
      </dsp:nvSpPr>
      <dsp:spPr>
        <a:xfrm>
          <a:off x="552" y="2515610"/>
          <a:ext cx="2405992" cy="1202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da-DK" sz="2600" kern="1200" dirty="0"/>
            <a:t>Kan gøre rede for direkte demokrati</a:t>
          </a:r>
        </a:p>
      </dsp:txBody>
      <dsp:txXfrm>
        <a:off x="552" y="2515610"/>
        <a:ext cx="2405992" cy="1202996"/>
      </dsp:txXfrm>
    </dsp:sp>
    <dsp:sp modelId="{1D1B9FC0-A007-4FC0-A98C-62A7625C5845}">
      <dsp:nvSpPr>
        <dsp:cNvPr id="0" name=""/>
        <dsp:cNvSpPr/>
      </dsp:nvSpPr>
      <dsp:spPr>
        <a:xfrm>
          <a:off x="2911803" y="2515610"/>
          <a:ext cx="2405992" cy="1202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da-DK" sz="2600" kern="1200" dirty="0"/>
            <a:t>Kan gøre rede for repræsentativt demokrati</a:t>
          </a:r>
        </a:p>
      </dsp:txBody>
      <dsp:txXfrm>
        <a:off x="2911803" y="2515610"/>
        <a:ext cx="2405992" cy="1202996"/>
      </dsp:txXfrm>
    </dsp:sp>
    <dsp:sp modelId="{A8A4E7B7-39AB-4F6C-BA8E-61C0EBA90869}">
      <dsp:nvSpPr>
        <dsp:cNvPr id="0" name=""/>
        <dsp:cNvSpPr/>
      </dsp:nvSpPr>
      <dsp:spPr>
        <a:xfrm>
          <a:off x="5823054" y="2515610"/>
          <a:ext cx="2405992" cy="1202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da-DK" sz="2600" kern="1200" dirty="0"/>
            <a:t>Kan gøre rede for parlamentarisme</a:t>
          </a:r>
        </a:p>
      </dsp:txBody>
      <dsp:txXfrm>
        <a:off x="5823054" y="2515610"/>
        <a:ext cx="2405992" cy="1202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64A27-57D2-4575-96C6-41C632E84E33}">
      <dsp:nvSpPr>
        <dsp:cNvPr id="0" name=""/>
        <dsp:cNvSpPr/>
      </dsp:nvSpPr>
      <dsp:spPr>
        <a:xfrm>
          <a:off x="7233" y="1398230"/>
          <a:ext cx="4323754" cy="172950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da-DK" sz="2300" kern="1200" dirty="0"/>
            <a:t>Kan gøre rede for forskellige demokratiformer</a:t>
          </a:r>
        </a:p>
      </dsp:txBody>
      <dsp:txXfrm>
        <a:off x="871984" y="1398230"/>
        <a:ext cx="2594253" cy="1729501"/>
      </dsp:txXfrm>
    </dsp:sp>
    <dsp:sp modelId="{662B049F-EB66-49C4-95BE-6E590366B0B9}">
      <dsp:nvSpPr>
        <dsp:cNvPr id="0" name=""/>
        <dsp:cNvSpPr/>
      </dsp:nvSpPr>
      <dsp:spPr>
        <a:xfrm>
          <a:off x="3898612" y="1398230"/>
          <a:ext cx="4323754" cy="172950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da-DK" sz="2300" kern="1200" dirty="0"/>
            <a:t>Kan gøre rede for de demokratiformer der findes i DK’s grundlov</a:t>
          </a:r>
        </a:p>
      </dsp:txBody>
      <dsp:txXfrm>
        <a:off x="4763363" y="1398230"/>
        <a:ext cx="2594253" cy="1729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E8CF-2806-47EC-B204-4CEF368B0164}">
      <dsp:nvSpPr>
        <dsp:cNvPr id="0" name=""/>
        <dsp:cNvSpPr/>
      </dsp:nvSpPr>
      <dsp:spPr>
        <a:xfrm rot="5400000">
          <a:off x="513948" y="1312414"/>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D7972-9077-46A6-8CED-BD0A94307E7C}">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da-DK" sz="2600" kern="1200" dirty="0"/>
            <a:t>Kan definere begrebet direkte demokrati</a:t>
          </a:r>
        </a:p>
      </dsp:txBody>
      <dsp:txXfrm>
        <a:off x="257157" y="2077240"/>
        <a:ext cx="2310994" cy="2025722"/>
      </dsp:txXfrm>
    </dsp:sp>
    <dsp:sp modelId="{E2AC7239-EC41-45BF-9BD5-31C1708D7D7A}">
      <dsp:nvSpPr>
        <dsp:cNvPr id="0" name=""/>
        <dsp:cNvSpPr/>
      </dsp:nvSpPr>
      <dsp:spPr>
        <a:xfrm>
          <a:off x="2132115" y="1123959"/>
          <a:ext cx="436036" cy="436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39DE3C-E142-47B7-A655-C8C1A7CA841C}">
      <dsp:nvSpPr>
        <dsp:cNvPr id="0" name=""/>
        <dsp:cNvSpPr/>
      </dsp:nvSpPr>
      <dsp:spPr>
        <a:xfrm rot="5400000">
          <a:off x="3343056" y="612348"/>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F6789-D687-478E-9E3D-932553351E2A}">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da-DK" sz="2600" kern="1200" dirty="0"/>
            <a:t>Kan undersøge om direkte demokrati indgår i en forfatningstekst</a:t>
          </a:r>
        </a:p>
      </dsp:txBody>
      <dsp:txXfrm>
        <a:off x="3086266" y="1377174"/>
        <a:ext cx="2310994" cy="2025722"/>
      </dsp:txXfrm>
    </dsp:sp>
    <dsp:sp modelId="{5A40A627-55C6-4C13-8DCC-CB21460A402F}">
      <dsp:nvSpPr>
        <dsp:cNvPr id="0" name=""/>
        <dsp:cNvSpPr/>
      </dsp:nvSpPr>
      <dsp:spPr>
        <a:xfrm>
          <a:off x="4961224" y="423894"/>
          <a:ext cx="436036" cy="436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4E45-235F-401F-8F44-F207102B3156}">
      <dsp:nvSpPr>
        <dsp:cNvPr id="0" name=""/>
        <dsp:cNvSpPr/>
      </dsp:nvSpPr>
      <dsp:spPr>
        <a:xfrm rot="5400000">
          <a:off x="6172165" y="-87716"/>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3A100-8F3C-4AB3-8369-6A1A077584D1}">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da-DK" sz="2600" kern="1200" dirty="0"/>
            <a:t>Kan diskutere argumenter for og imod direkte demokrati</a:t>
          </a:r>
        </a:p>
      </dsp:txBody>
      <dsp:txXfrm>
        <a:off x="5915374" y="677109"/>
        <a:ext cx="2310994" cy="202572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4278154" cy="341064"/>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5592225" y="0"/>
            <a:ext cx="4278154" cy="341064"/>
          </a:xfrm>
          <a:prstGeom prst="rect">
            <a:avLst/>
          </a:prstGeom>
        </p:spPr>
        <p:txBody>
          <a:bodyPr vert="horz" lIns="91440" tIns="45720" rIns="91440" bIns="45720" rtlCol="0"/>
          <a:lstStyle>
            <a:lvl1pPr algn="r">
              <a:defRPr sz="1200"/>
            </a:lvl1pPr>
          </a:lstStyle>
          <a:p>
            <a:fld id="{F7708A46-5AD4-42EB-BC87-2441EBB95B0C}" type="datetimeFigureOut">
              <a:rPr lang="da-DK" smtClean="0"/>
              <a:t>25-10-2021</a:t>
            </a:fld>
            <a:endParaRPr lang="da-DK"/>
          </a:p>
        </p:txBody>
      </p:sp>
      <p:sp>
        <p:nvSpPr>
          <p:cNvPr id="4" name="Pladsholder til slidebillede 3"/>
          <p:cNvSpPr>
            <a:spLocks noGrp="1" noRot="1" noChangeAspect="1"/>
          </p:cNvSpPr>
          <p:nvPr>
            <p:ph type="sldImg" idx="2"/>
          </p:nvPr>
        </p:nvSpPr>
        <p:spPr>
          <a:xfrm>
            <a:off x="2898775" y="850900"/>
            <a:ext cx="4075113" cy="22923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87267" y="3271382"/>
            <a:ext cx="7898130" cy="267658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6456613"/>
            <a:ext cx="4278154" cy="34106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5592225" y="6456613"/>
            <a:ext cx="4278154" cy="341064"/>
          </a:xfrm>
          <a:prstGeom prst="rect">
            <a:avLst/>
          </a:prstGeom>
        </p:spPr>
        <p:txBody>
          <a:bodyPr vert="horz" lIns="91440" tIns="45720" rIns="91440" bIns="45720" rtlCol="0" anchor="b"/>
          <a:lstStyle>
            <a:lvl1pPr algn="r">
              <a:defRPr sz="1200"/>
            </a:lvl1pPr>
          </a:lstStyle>
          <a:p>
            <a:fld id="{703E2B75-0617-4C07-A2FD-1DB9B8D2F88D}" type="slidenum">
              <a:rPr lang="da-DK" smtClean="0"/>
              <a:t>‹nr.›</a:t>
            </a:fld>
            <a:endParaRPr lang="da-DK"/>
          </a:p>
        </p:txBody>
      </p:sp>
    </p:spTree>
    <p:extLst>
      <p:ext uri="{BB962C8B-B14F-4D97-AF65-F5344CB8AC3E}">
        <p14:creationId xmlns:p14="http://schemas.microsoft.com/office/powerpoint/2010/main" val="399361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03E2B75-0617-4C07-A2FD-1DB9B8D2F88D}" type="slidenum">
              <a:rPr lang="da-DK" smtClean="0"/>
              <a:t>4</a:t>
            </a:fld>
            <a:endParaRPr lang="da-DK"/>
          </a:p>
        </p:txBody>
      </p:sp>
    </p:spTree>
    <p:extLst>
      <p:ext uri="{BB962C8B-B14F-4D97-AF65-F5344CB8AC3E}">
        <p14:creationId xmlns:p14="http://schemas.microsoft.com/office/powerpoint/2010/main" val="1879646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u="none" strike="noStrike" kern="1200" baseline="0">
              <a:solidFill>
                <a:schemeClr val="tx1"/>
              </a:solidFill>
              <a:latin typeface="+mn-lt"/>
              <a:ea typeface="+mn-ea"/>
              <a:cs typeface="+mn-cs"/>
            </a:endParaRPr>
          </a:p>
          <a:p>
            <a:endParaRPr lang="da-DK"/>
          </a:p>
        </p:txBody>
      </p:sp>
      <p:sp>
        <p:nvSpPr>
          <p:cNvPr id="4" name="Pladsholder til slidenummer 3"/>
          <p:cNvSpPr>
            <a:spLocks noGrp="1"/>
          </p:cNvSpPr>
          <p:nvPr>
            <p:ph type="sldNum" sz="quarter" idx="5"/>
          </p:nvPr>
        </p:nvSpPr>
        <p:spPr/>
        <p:txBody>
          <a:bodyPr/>
          <a:lstStyle/>
          <a:p>
            <a:fld id="{3BA81E59-ED6C-45FF-8546-22C040C09103}" type="slidenum">
              <a:rPr lang="da-DK" smtClean="0"/>
              <a:t>37</a:t>
            </a:fld>
            <a:endParaRPr lang="da-DK"/>
          </a:p>
        </p:txBody>
      </p:sp>
    </p:spTree>
    <p:extLst>
      <p:ext uri="{BB962C8B-B14F-4D97-AF65-F5344CB8AC3E}">
        <p14:creationId xmlns:p14="http://schemas.microsoft.com/office/powerpoint/2010/main" val="107251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Læg mærke til læringsmålets indholdskategori og læringsmålets verbum.</a:t>
            </a:r>
          </a:p>
          <a:p>
            <a:r>
              <a:rPr lang="da-DK" dirty="0" err="1"/>
              <a:t>Verbummet</a:t>
            </a:r>
            <a:r>
              <a:rPr lang="da-DK" dirty="0"/>
              <a:t> viser hen til, hvilke </a:t>
            </a:r>
            <a:r>
              <a:rPr lang="da-DK" b="1" u="sng" dirty="0"/>
              <a:t>aktiviteter</a:t>
            </a:r>
            <a:r>
              <a:rPr lang="da-DK" dirty="0"/>
              <a:t> eleverne skal engageres i.</a:t>
            </a:r>
          </a:p>
          <a:p>
            <a:r>
              <a:rPr lang="da-DK" dirty="0"/>
              <a:t>Indholdskategorien viser hen til, hvilke </a:t>
            </a:r>
            <a:r>
              <a:rPr lang="da-DK" b="1" u="sng" dirty="0"/>
              <a:t>emner, problemstilling og stof </a:t>
            </a:r>
            <a:r>
              <a:rPr lang="da-DK" dirty="0"/>
              <a:t>undervisningen skal omfatte.</a:t>
            </a:r>
          </a:p>
          <a:p>
            <a:endParaRPr lang="da-DK" dirty="0"/>
          </a:p>
        </p:txBody>
      </p:sp>
      <p:sp>
        <p:nvSpPr>
          <p:cNvPr id="4" name="Pladsholder til slidenummer 3"/>
          <p:cNvSpPr>
            <a:spLocks noGrp="1"/>
          </p:cNvSpPr>
          <p:nvPr>
            <p:ph type="sldNum" sz="quarter" idx="5"/>
          </p:nvPr>
        </p:nvSpPr>
        <p:spPr/>
        <p:txBody>
          <a:bodyPr/>
          <a:lstStyle/>
          <a:p>
            <a:fld id="{703E2B75-0617-4C07-A2FD-1DB9B8D2F88D}" type="slidenum">
              <a:rPr lang="da-DK" smtClean="0"/>
              <a:t>43</a:t>
            </a:fld>
            <a:endParaRPr lang="da-DK"/>
          </a:p>
        </p:txBody>
      </p:sp>
    </p:spTree>
    <p:extLst>
      <p:ext uri="{BB962C8B-B14F-4D97-AF65-F5344CB8AC3E}">
        <p14:creationId xmlns:p14="http://schemas.microsoft.com/office/powerpoint/2010/main" val="48647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03E2B75-0617-4C07-A2FD-1DB9B8D2F88D}" type="slidenum">
              <a:rPr lang="da-DK" smtClean="0"/>
              <a:t>44</a:t>
            </a:fld>
            <a:endParaRPr lang="da-DK"/>
          </a:p>
        </p:txBody>
      </p:sp>
    </p:spTree>
    <p:extLst>
      <p:ext uri="{BB962C8B-B14F-4D97-AF65-F5344CB8AC3E}">
        <p14:creationId xmlns:p14="http://schemas.microsoft.com/office/powerpoint/2010/main" val="1540964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E400CB7-7B3C-4C40-9B86-AD49BD115261}" type="slidenum">
              <a:rPr lang="da-DK" smtClean="0"/>
              <a:t>45</a:t>
            </a:fld>
            <a:endParaRPr lang="da-DK" dirty="0"/>
          </a:p>
        </p:txBody>
      </p:sp>
    </p:spTree>
    <p:extLst>
      <p:ext uri="{BB962C8B-B14F-4D97-AF65-F5344CB8AC3E}">
        <p14:creationId xmlns:p14="http://schemas.microsoft.com/office/powerpoint/2010/main" val="69243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87A577B-8BCB-4F48-AC0A-3B926939AF63}" type="slidenum">
              <a:rPr lang="da-DK" smtClean="0"/>
              <a:pPr/>
              <a:t>46</a:t>
            </a:fld>
            <a:endParaRPr lang="da-DK" dirty="0"/>
          </a:p>
        </p:txBody>
      </p:sp>
    </p:spTree>
    <p:extLst>
      <p:ext uri="{BB962C8B-B14F-4D97-AF65-F5344CB8AC3E}">
        <p14:creationId xmlns:p14="http://schemas.microsoft.com/office/powerpoint/2010/main" val="3957172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87A577B-8BCB-4F48-AC0A-3B926939AF63}" type="slidenum">
              <a:rPr lang="da-DK" smtClean="0"/>
              <a:pPr/>
              <a:t>47</a:t>
            </a:fld>
            <a:endParaRPr lang="da-DK" dirty="0"/>
          </a:p>
        </p:txBody>
      </p:sp>
    </p:spTree>
    <p:extLst>
      <p:ext uri="{BB962C8B-B14F-4D97-AF65-F5344CB8AC3E}">
        <p14:creationId xmlns:p14="http://schemas.microsoft.com/office/powerpoint/2010/main" val="623952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87A577B-8BCB-4F48-AC0A-3B926939AF63}" type="slidenum">
              <a:rPr lang="da-DK" smtClean="0"/>
              <a:pPr/>
              <a:t>48</a:t>
            </a:fld>
            <a:endParaRPr lang="da-DK" dirty="0"/>
          </a:p>
        </p:txBody>
      </p:sp>
    </p:spTree>
    <p:extLst>
      <p:ext uri="{BB962C8B-B14F-4D97-AF65-F5344CB8AC3E}">
        <p14:creationId xmlns:p14="http://schemas.microsoft.com/office/powerpoint/2010/main" val="345010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87A577B-8BCB-4F48-AC0A-3B926939AF63}" type="slidenum">
              <a:rPr lang="da-DK" smtClean="0"/>
              <a:pPr/>
              <a:t>49</a:t>
            </a:fld>
            <a:endParaRPr lang="da-DK" dirty="0"/>
          </a:p>
        </p:txBody>
      </p:sp>
    </p:spTree>
    <p:extLst>
      <p:ext uri="{BB962C8B-B14F-4D97-AF65-F5344CB8AC3E}">
        <p14:creationId xmlns:p14="http://schemas.microsoft.com/office/powerpoint/2010/main" val="7113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03E2B75-0617-4C07-A2FD-1DB9B8D2F88D}" type="slidenum">
              <a:rPr lang="da-DK" smtClean="0"/>
              <a:t>50</a:t>
            </a:fld>
            <a:endParaRPr lang="da-DK"/>
          </a:p>
        </p:txBody>
      </p:sp>
    </p:spTree>
    <p:extLst>
      <p:ext uri="{BB962C8B-B14F-4D97-AF65-F5344CB8AC3E}">
        <p14:creationId xmlns:p14="http://schemas.microsoft.com/office/powerpoint/2010/main" val="405024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cs typeface="Calibri"/>
            </a:endParaRPr>
          </a:p>
        </p:txBody>
      </p:sp>
      <p:sp>
        <p:nvSpPr>
          <p:cNvPr id="4" name="Pladsholder til slidenummer 3"/>
          <p:cNvSpPr>
            <a:spLocks noGrp="1"/>
          </p:cNvSpPr>
          <p:nvPr>
            <p:ph type="sldNum" sz="quarter" idx="5"/>
          </p:nvPr>
        </p:nvSpPr>
        <p:spPr/>
        <p:txBody>
          <a:bodyPr/>
          <a:lstStyle/>
          <a:p>
            <a:fld id="{703E2B75-0617-4C07-A2FD-1DB9B8D2F88D}" type="slidenum">
              <a:rPr lang="da-DK" smtClean="0"/>
              <a:t>51</a:t>
            </a:fld>
            <a:endParaRPr lang="da-DK"/>
          </a:p>
        </p:txBody>
      </p:sp>
    </p:spTree>
    <p:extLst>
      <p:ext uri="{BB962C8B-B14F-4D97-AF65-F5344CB8AC3E}">
        <p14:creationId xmlns:p14="http://schemas.microsoft.com/office/powerpoint/2010/main" val="251281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idefod 3"/>
          <p:cNvSpPr>
            <a:spLocks noGrp="1"/>
          </p:cNvSpPr>
          <p:nvPr>
            <p:ph type="ftr" sz="quarter" idx="10"/>
          </p:nvPr>
        </p:nvSpPr>
        <p:spPr/>
        <p:txBody>
          <a:bodyPr/>
          <a:lstStyle/>
          <a:p>
            <a:endParaRPr lang="da-DK"/>
          </a:p>
        </p:txBody>
      </p:sp>
      <p:sp>
        <p:nvSpPr>
          <p:cNvPr id="5" name="Pladsholder til diasnummer 4"/>
          <p:cNvSpPr>
            <a:spLocks noGrp="1"/>
          </p:cNvSpPr>
          <p:nvPr>
            <p:ph type="sldNum" sz="quarter" idx="11"/>
          </p:nvPr>
        </p:nvSpPr>
        <p:spPr/>
        <p:txBody>
          <a:bodyPr/>
          <a:lstStyle/>
          <a:p>
            <a:fld id="{B57AA498-2AC7-41C5-B725-17EB98798525}" type="slidenum">
              <a:rPr lang="da-DK" smtClean="0"/>
              <a:t>7</a:t>
            </a:fld>
            <a:endParaRPr lang="da-DK"/>
          </a:p>
        </p:txBody>
      </p:sp>
    </p:spTree>
    <p:extLst>
      <p:ext uri="{BB962C8B-B14F-4D97-AF65-F5344CB8AC3E}">
        <p14:creationId xmlns:p14="http://schemas.microsoft.com/office/powerpoint/2010/main" val="804733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87A577B-8BCB-4F48-AC0A-3B926939AF63}" type="slidenum">
              <a:rPr lang="da-DK" smtClean="0"/>
              <a:pPr/>
              <a:t>53</a:t>
            </a:fld>
            <a:endParaRPr lang="da-DK" dirty="0"/>
          </a:p>
        </p:txBody>
      </p:sp>
    </p:spTree>
    <p:extLst>
      <p:ext uri="{BB962C8B-B14F-4D97-AF65-F5344CB8AC3E}">
        <p14:creationId xmlns:p14="http://schemas.microsoft.com/office/powerpoint/2010/main" val="3268350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7A577B-8BCB-4F48-AC0A-3B926939AF63}" type="slidenum">
              <a:rPr lang="da-DK" smtClean="0"/>
              <a:t>54</a:t>
            </a:fld>
            <a:endParaRPr lang="da-DK" dirty="0"/>
          </a:p>
        </p:txBody>
      </p:sp>
    </p:spTree>
    <p:extLst>
      <p:ext uri="{BB962C8B-B14F-4D97-AF65-F5344CB8AC3E}">
        <p14:creationId xmlns:p14="http://schemas.microsoft.com/office/powerpoint/2010/main" val="2121244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undervisningen</a:t>
            </a:r>
            <a:r>
              <a:rPr lang="da-DK" baseline="0" dirty="0"/>
              <a:t> er de fire faser sjældent rene i deres form og aldrig helt afgrænsede fra hinanden. Der er tale om flydende overgange med mange kombinationsmuligheder.  Modellen adskiller faserne for at gøre det overskueligt.</a:t>
            </a:r>
          </a:p>
          <a:p>
            <a:r>
              <a:rPr lang="da-DK" baseline="0" dirty="0"/>
              <a:t>Intro – hvad skal der ske - opgaveformulering</a:t>
            </a:r>
          </a:p>
          <a:p>
            <a:r>
              <a:rPr lang="da-DK" baseline="0" dirty="0"/>
              <a:t>Formidling – kernestof – kernebegreber - tilegnelse</a:t>
            </a:r>
          </a:p>
          <a:p>
            <a:r>
              <a:rPr lang="da-DK" baseline="0" dirty="0"/>
              <a:t>Træning – eleverne træner stoffet - </a:t>
            </a:r>
            <a:r>
              <a:rPr lang="da-DK" baseline="0" dirty="0" err="1"/>
              <a:t>rodfæstelse</a:t>
            </a:r>
            <a:endParaRPr lang="da-DK" baseline="0" dirty="0"/>
          </a:p>
          <a:p>
            <a:r>
              <a:rPr lang="da-DK" baseline="0" dirty="0"/>
              <a:t>Anvendelse – transfer </a:t>
            </a:r>
          </a:p>
          <a:p>
            <a:r>
              <a:rPr lang="da-DK" baseline="0" dirty="0"/>
              <a:t>De fire faser kan ske med forskellige grad af lærerstyring eller deltagerstyring</a:t>
            </a:r>
          </a:p>
          <a:p>
            <a:endParaRPr lang="da-DK" baseline="0" dirty="0"/>
          </a:p>
          <a:p>
            <a:endParaRPr lang="da-DK" dirty="0"/>
          </a:p>
        </p:txBody>
      </p:sp>
      <p:sp>
        <p:nvSpPr>
          <p:cNvPr id="4" name="Pladsholder til diasnummer 3"/>
          <p:cNvSpPr>
            <a:spLocks noGrp="1"/>
          </p:cNvSpPr>
          <p:nvPr>
            <p:ph type="sldNum" sz="quarter" idx="10"/>
          </p:nvPr>
        </p:nvSpPr>
        <p:spPr/>
        <p:txBody>
          <a:bodyPr/>
          <a:lstStyle/>
          <a:p>
            <a:fld id="{F0F8743B-25E8-44EB-84AA-415B06D8B241}" type="slidenum">
              <a:rPr lang="da-DK" smtClean="0"/>
              <a:t>57</a:t>
            </a:fld>
            <a:endParaRPr lang="da-DK"/>
          </a:p>
        </p:txBody>
      </p:sp>
    </p:spTree>
    <p:extLst>
      <p:ext uri="{BB962C8B-B14F-4D97-AF65-F5344CB8AC3E}">
        <p14:creationId xmlns:p14="http://schemas.microsoft.com/office/powerpoint/2010/main" val="310589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a:p>
        </p:txBody>
      </p:sp>
      <p:sp>
        <p:nvSpPr>
          <p:cNvPr id="4" name="Pladsholder til diasnummer 3"/>
          <p:cNvSpPr>
            <a:spLocks noGrp="1"/>
          </p:cNvSpPr>
          <p:nvPr>
            <p:ph type="sldNum" sz="quarter" idx="10"/>
          </p:nvPr>
        </p:nvSpPr>
        <p:spPr/>
        <p:txBody>
          <a:bodyPr/>
          <a:lstStyle/>
          <a:p>
            <a:fld id="{F0F8743B-25E8-44EB-84AA-415B06D8B241}" type="slidenum">
              <a:rPr lang="da-DK" smtClean="0"/>
              <a:t>58</a:t>
            </a:fld>
            <a:endParaRPr lang="da-DK"/>
          </a:p>
        </p:txBody>
      </p:sp>
    </p:spTree>
    <p:extLst>
      <p:ext uri="{BB962C8B-B14F-4D97-AF65-F5344CB8AC3E}">
        <p14:creationId xmlns:p14="http://schemas.microsoft.com/office/powerpoint/2010/main" val="77908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b="0" dirty="0"/>
          </a:p>
        </p:txBody>
      </p:sp>
      <p:sp>
        <p:nvSpPr>
          <p:cNvPr id="4" name="Pladsholder til slidenummer 3"/>
          <p:cNvSpPr>
            <a:spLocks noGrp="1"/>
          </p:cNvSpPr>
          <p:nvPr>
            <p:ph type="sldNum" sz="quarter" idx="5"/>
          </p:nvPr>
        </p:nvSpPr>
        <p:spPr/>
        <p:txBody>
          <a:bodyPr/>
          <a:lstStyle/>
          <a:p>
            <a:fld id="{67FC61FC-797A-439E-AAD0-9F677379BBE9}" type="slidenum">
              <a:rPr lang="da-DK" smtClean="0"/>
              <a:t>8</a:t>
            </a:fld>
            <a:endParaRPr lang="da-DK"/>
          </a:p>
        </p:txBody>
      </p:sp>
    </p:spTree>
    <p:extLst>
      <p:ext uri="{BB962C8B-B14F-4D97-AF65-F5344CB8AC3E}">
        <p14:creationId xmlns:p14="http://schemas.microsoft.com/office/powerpoint/2010/main" val="105036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buFont typeface="Arial" panose="020B0604020202020204" pitchFamily="34" charset="0"/>
              <a:buChar char="•"/>
            </a:pPr>
            <a:r>
              <a:rPr lang="en-US" b="1" i="0" dirty="0">
                <a:solidFill>
                  <a:srgbClr val="202122"/>
                </a:solidFill>
                <a:effectLst/>
                <a:latin typeface="Arial" panose="020B0604020202020204" pitchFamily="34" charset="0"/>
              </a:rPr>
              <a:t>Remembering</a:t>
            </a:r>
            <a:r>
              <a:rPr lang="en-US" b="0" i="0" dirty="0">
                <a:solidFill>
                  <a:srgbClr val="202122"/>
                </a:solidFill>
                <a:effectLst/>
                <a:latin typeface="Arial" panose="020B0604020202020204" pitchFamily="34" charset="0"/>
              </a:rPr>
              <a:t>: can the student recall or remember the information? – define, duplicate, list, memorize, recall, repeat, reproduce state</a:t>
            </a:r>
          </a:p>
          <a:p>
            <a:pPr algn="l">
              <a:buFont typeface="Arial" panose="020B0604020202020204" pitchFamily="34" charset="0"/>
              <a:buChar char="•"/>
            </a:pPr>
            <a:r>
              <a:rPr lang="en-US" b="1" i="0" dirty="0">
                <a:solidFill>
                  <a:srgbClr val="202122"/>
                </a:solidFill>
                <a:effectLst/>
                <a:latin typeface="Arial" panose="020B0604020202020204" pitchFamily="34" charset="0"/>
              </a:rPr>
              <a:t>Understanding</a:t>
            </a:r>
            <a:r>
              <a:rPr lang="en-US" b="0" i="0" dirty="0">
                <a:solidFill>
                  <a:srgbClr val="202122"/>
                </a:solidFill>
                <a:effectLst/>
                <a:latin typeface="Arial" panose="020B0604020202020204" pitchFamily="34" charset="0"/>
              </a:rPr>
              <a:t>: can the student explain ideas or concepts? – classify, describe, discuss, explain, identify, locate, recognize, report, select, translate, paraphrase</a:t>
            </a:r>
          </a:p>
          <a:p>
            <a:pPr algn="l">
              <a:buFont typeface="Arial" panose="020B0604020202020204" pitchFamily="34" charset="0"/>
              <a:buChar char="•"/>
            </a:pPr>
            <a:r>
              <a:rPr lang="en-US" b="1" i="0" dirty="0">
                <a:solidFill>
                  <a:srgbClr val="202122"/>
                </a:solidFill>
                <a:effectLst/>
                <a:latin typeface="Arial" panose="020B0604020202020204" pitchFamily="34" charset="0"/>
              </a:rPr>
              <a:t>Applying</a:t>
            </a:r>
            <a:r>
              <a:rPr lang="en-US" b="0" i="0" dirty="0">
                <a:solidFill>
                  <a:srgbClr val="202122"/>
                </a:solidFill>
                <a:effectLst/>
                <a:latin typeface="Arial" panose="020B0604020202020204" pitchFamily="34" charset="0"/>
              </a:rPr>
              <a:t>: can the student use the information in a new way? – choose, demonstrate, dramatize, employ, illustrate, interpret, operate, schedule, sketch, solve, use, write.</a:t>
            </a:r>
          </a:p>
          <a:p>
            <a:pPr algn="l">
              <a:buFont typeface="Arial" panose="020B0604020202020204" pitchFamily="34" charset="0"/>
              <a:buChar char="•"/>
            </a:pPr>
            <a:r>
              <a:rPr lang="en-US" b="1" i="0" dirty="0" err="1">
                <a:solidFill>
                  <a:srgbClr val="202122"/>
                </a:solidFill>
                <a:effectLst/>
                <a:latin typeface="Arial" panose="020B0604020202020204" pitchFamily="34" charset="0"/>
              </a:rPr>
              <a:t>Analysing</a:t>
            </a:r>
            <a:r>
              <a:rPr lang="en-US" b="0" i="0" dirty="0">
                <a:solidFill>
                  <a:srgbClr val="202122"/>
                </a:solidFill>
                <a:effectLst/>
                <a:latin typeface="Arial" panose="020B0604020202020204" pitchFamily="34" charset="0"/>
              </a:rPr>
              <a:t>: can the student distinguish between the different parts? – appraise, compare, contrast, criticize, differentiate, discriminate, distinguish, examine, experiment, question, test.</a:t>
            </a:r>
          </a:p>
          <a:p>
            <a:pPr algn="l">
              <a:buFont typeface="Arial" panose="020B0604020202020204" pitchFamily="34" charset="0"/>
              <a:buChar char="•"/>
            </a:pPr>
            <a:r>
              <a:rPr lang="en-US" b="1" i="0" dirty="0">
                <a:solidFill>
                  <a:srgbClr val="202122"/>
                </a:solidFill>
                <a:effectLst/>
                <a:latin typeface="Arial" panose="020B0604020202020204" pitchFamily="34" charset="0"/>
              </a:rPr>
              <a:t>Evaluating</a:t>
            </a:r>
            <a:r>
              <a:rPr lang="en-US" b="0" i="0" dirty="0">
                <a:solidFill>
                  <a:srgbClr val="202122"/>
                </a:solidFill>
                <a:effectLst/>
                <a:latin typeface="Arial" panose="020B0604020202020204" pitchFamily="34" charset="0"/>
              </a:rPr>
              <a:t>: can the student justify a stand or decision? – appraise, argue, defend, judge, select, support, value, evaluate</a:t>
            </a:r>
          </a:p>
          <a:p>
            <a:pPr algn="l">
              <a:buFont typeface="Arial" panose="020B0604020202020204" pitchFamily="34" charset="0"/>
              <a:buChar char="•"/>
            </a:pPr>
            <a:r>
              <a:rPr lang="en-US" b="1" i="0" dirty="0">
                <a:solidFill>
                  <a:srgbClr val="202122"/>
                </a:solidFill>
                <a:effectLst/>
                <a:latin typeface="Arial" panose="020B0604020202020204" pitchFamily="34" charset="0"/>
              </a:rPr>
              <a:t>Creating</a:t>
            </a:r>
            <a:r>
              <a:rPr lang="en-US" b="0" i="0" dirty="0">
                <a:solidFill>
                  <a:srgbClr val="202122"/>
                </a:solidFill>
                <a:effectLst/>
                <a:latin typeface="Arial" panose="020B0604020202020204" pitchFamily="34" charset="0"/>
              </a:rPr>
              <a:t>: can the student create new product or point of view? – assemble, construct, create, design, develop, formulate, write.</a:t>
            </a:r>
          </a:p>
          <a:p>
            <a:pPr algn="l">
              <a:buFont typeface="Arial" panose="020B0604020202020204" pitchFamily="34" charset="0"/>
              <a:buChar char="•"/>
            </a:pPr>
            <a:endParaRPr lang="en-US" b="0" i="0" dirty="0">
              <a:solidFill>
                <a:srgbClr val="202122"/>
              </a:solidFill>
              <a:effectLst/>
              <a:latin typeface="Arial" panose="020B0604020202020204" pitchFamily="34" charset="0"/>
            </a:endParaRPr>
          </a:p>
          <a:p>
            <a:pPr algn="l">
              <a:buFont typeface="Arial" panose="020B0604020202020204" pitchFamily="34" charset="0"/>
              <a:buNone/>
            </a:pPr>
            <a:r>
              <a:rPr lang="en-US" b="0" i="0" dirty="0">
                <a:solidFill>
                  <a:srgbClr val="202122"/>
                </a:solidFill>
                <a:effectLst/>
                <a:latin typeface="Arial" panose="020B0604020202020204" pitchFamily="34" charset="0"/>
              </a:rPr>
              <a:t>Anderson, L. &amp; D. Krathwohl (2001). </a:t>
            </a:r>
            <a:r>
              <a:rPr lang="en-US" b="0" i="1" dirty="0">
                <a:solidFill>
                  <a:srgbClr val="202122"/>
                </a:solidFill>
                <a:effectLst/>
                <a:latin typeface="Arial" panose="020B0604020202020204" pitchFamily="34" charset="0"/>
              </a:rPr>
              <a:t>A taxonomy for learning, teaching, and assessing: a revision of Bloom’s taxonomy of educational objectives</a:t>
            </a:r>
            <a:r>
              <a:rPr lang="en-US" b="0" i="0" dirty="0">
                <a:solidFill>
                  <a:srgbClr val="202122"/>
                </a:solidFill>
                <a:effectLst/>
                <a:latin typeface="Arial" panose="020B0604020202020204" pitchFamily="34" charset="0"/>
              </a:rPr>
              <a:t>. New York: Addison Wesley Longman, Inc..</a:t>
            </a:r>
            <a:endParaRPr lang="da-DK" dirty="0"/>
          </a:p>
        </p:txBody>
      </p:sp>
      <p:sp>
        <p:nvSpPr>
          <p:cNvPr id="4" name="Pladsholder til slidenummer 3"/>
          <p:cNvSpPr>
            <a:spLocks noGrp="1"/>
          </p:cNvSpPr>
          <p:nvPr>
            <p:ph type="sldNum" sz="quarter" idx="5"/>
          </p:nvPr>
        </p:nvSpPr>
        <p:spPr/>
        <p:txBody>
          <a:bodyPr/>
          <a:lstStyle/>
          <a:p>
            <a:fld id="{703E2B75-0617-4C07-A2FD-1DB9B8D2F88D}" type="slidenum">
              <a:rPr lang="da-DK" smtClean="0"/>
              <a:t>9</a:t>
            </a:fld>
            <a:endParaRPr lang="da-DK"/>
          </a:p>
        </p:txBody>
      </p:sp>
    </p:spTree>
    <p:extLst>
      <p:ext uri="{BB962C8B-B14F-4D97-AF65-F5344CB8AC3E}">
        <p14:creationId xmlns:p14="http://schemas.microsoft.com/office/powerpoint/2010/main" val="14068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3211">
              <a:defRPr/>
            </a:pPr>
            <a:endParaRPr lang="da-DK" dirty="0"/>
          </a:p>
        </p:txBody>
      </p:sp>
      <p:sp>
        <p:nvSpPr>
          <p:cNvPr id="4" name="Pladsholder til slidenummer 3"/>
          <p:cNvSpPr>
            <a:spLocks noGrp="1"/>
          </p:cNvSpPr>
          <p:nvPr>
            <p:ph type="sldNum" sz="quarter" idx="10"/>
          </p:nvPr>
        </p:nvSpPr>
        <p:spPr/>
        <p:txBody>
          <a:bodyPr/>
          <a:lstStyle/>
          <a:p>
            <a:fld id="{2336C548-B58F-4577-956A-A567C7589401}" type="slidenum">
              <a:rPr lang="en-GB" smtClean="0"/>
              <a:pPr/>
              <a:t>13</a:t>
            </a:fld>
            <a:endParaRPr lang="en-GB" dirty="0"/>
          </a:p>
        </p:txBody>
      </p:sp>
    </p:spTree>
    <p:extLst>
      <p:ext uri="{BB962C8B-B14F-4D97-AF65-F5344CB8AC3E}">
        <p14:creationId xmlns:p14="http://schemas.microsoft.com/office/powerpoint/2010/main" val="102141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BA81E59-ED6C-45FF-8546-22C040C09103}" type="slidenum">
              <a:rPr lang="da-DK" smtClean="0"/>
              <a:t>14</a:t>
            </a:fld>
            <a:endParaRPr lang="da-DK"/>
          </a:p>
        </p:txBody>
      </p:sp>
    </p:spTree>
    <p:extLst>
      <p:ext uri="{BB962C8B-B14F-4D97-AF65-F5344CB8AC3E}">
        <p14:creationId xmlns:p14="http://schemas.microsoft.com/office/powerpoint/2010/main" val="308350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03E2B75-0617-4C07-A2FD-1DB9B8D2F88D}" type="slidenum">
              <a:rPr lang="da-DK" smtClean="0"/>
              <a:t>18</a:t>
            </a:fld>
            <a:endParaRPr lang="da-DK"/>
          </a:p>
        </p:txBody>
      </p:sp>
    </p:spTree>
    <p:extLst>
      <p:ext uri="{BB962C8B-B14F-4D97-AF65-F5344CB8AC3E}">
        <p14:creationId xmlns:p14="http://schemas.microsoft.com/office/powerpoint/2010/main" val="238591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cs typeface="Calibri"/>
            </a:endParaRPr>
          </a:p>
        </p:txBody>
      </p:sp>
      <p:sp>
        <p:nvSpPr>
          <p:cNvPr id="4" name="Pladsholder til slidenummer 3"/>
          <p:cNvSpPr>
            <a:spLocks noGrp="1"/>
          </p:cNvSpPr>
          <p:nvPr>
            <p:ph type="sldNum" sz="quarter" idx="5"/>
          </p:nvPr>
        </p:nvSpPr>
        <p:spPr/>
        <p:txBody>
          <a:bodyPr/>
          <a:lstStyle/>
          <a:p>
            <a:fld id="{703E2B75-0617-4C07-A2FD-1DB9B8D2F88D}" type="slidenum">
              <a:rPr lang="da-DK" smtClean="0"/>
              <a:t>29</a:t>
            </a:fld>
            <a:endParaRPr lang="da-DK"/>
          </a:p>
        </p:txBody>
      </p:sp>
    </p:spTree>
    <p:extLst>
      <p:ext uri="{BB962C8B-B14F-4D97-AF65-F5344CB8AC3E}">
        <p14:creationId xmlns:p14="http://schemas.microsoft.com/office/powerpoint/2010/main" val="251281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0F8743B-25E8-44EB-84AA-415B06D8B241}" type="slidenum">
              <a:rPr lang="da-DK" smtClean="0"/>
              <a:t>34</a:t>
            </a:fld>
            <a:endParaRPr lang="da-DK"/>
          </a:p>
        </p:txBody>
      </p:sp>
    </p:spTree>
    <p:extLst>
      <p:ext uri="{BB962C8B-B14F-4D97-AF65-F5344CB8AC3E}">
        <p14:creationId xmlns:p14="http://schemas.microsoft.com/office/powerpoint/2010/main" val="111262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E1627-323C-4520-8E5A-A025062C6BF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723A5F1-41FA-4AAC-BB72-077B27050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4C5533A-F7EB-403B-807A-2C0884154001}"/>
              </a:ext>
            </a:extLst>
          </p:cNvPr>
          <p:cNvSpPr>
            <a:spLocks noGrp="1"/>
          </p:cNvSpPr>
          <p:nvPr>
            <p:ph type="dt" sz="half" idx="10"/>
          </p:nvPr>
        </p:nvSpPr>
        <p:spPr/>
        <p:txBody>
          <a:bodyPr/>
          <a:lstStyle/>
          <a:p>
            <a:fld id="{5586B75A-687E-405C-8A0B-8D00578BA2C3}" type="datetimeFigureOut">
              <a:rPr lang="en-US" smtClean="0"/>
              <a:pPr/>
              <a:t>10/25/2021</a:t>
            </a:fld>
            <a:endParaRPr lang="en-US"/>
          </a:p>
        </p:txBody>
      </p:sp>
      <p:sp>
        <p:nvSpPr>
          <p:cNvPr id="5" name="Pladsholder til sidefod 4">
            <a:extLst>
              <a:ext uri="{FF2B5EF4-FFF2-40B4-BE49-F238E27FC236}">
                <a16:creationId xmlns:a16="http://schemas.microsoft.com/office/drawing/2014/main" id="{E2147E79-797F-496C-9047-A6233C19B1C7}"/>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035F2BD3-D178-4993-9962-160E8ED74C6A}"/>
              </a:ext>
            </a:extLst>
          </p:cNvPr>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427029817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4550BC-FFE6-44D9-918C-331A19F57ED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3A7FB8C-85F9-436C-BCFC-453DD73777C2}"/>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C03427C-046C-41B0-B353-80C5A6DD542B}"/>
              </a:ext>
            </a:extLst>
          </p:cNvPr>
          <p:cNvSpPr>
            <a:spLocks noGrp="1"/>
          </p:cNvSpPr>
          <p:nvPr>
            <p:ph type="dt" sz="half" idx="10"/>
          </p:nvPr>
        </p:nvSpPr>
        <p:spPr/>
        <p:txBody>
          <a:bodyPr/>
          <a:lstStyle/>
          <a:p>
            <a:fld id="{5586B75A-687E-405C-8A0B-8D00578BA2C3}" type="datetimeFigureOut">
              <a:rPr lang="en-US" smtClean="0"/>
              <a:pPr/>
              <a:t>10/25/2021</a:t>
            </a:fld>
            <a:endParaRPr lang="en-US"/>
          </a:p>
        </p:txBody>
      </p:sp>
      <p:sp>
        <p:nvSpPr>
          <p:cNvPr id="5" name="Pladsholder til sidefod 4">
            <a:extLst>
              <a:ext uri="{FF2B5EF4-FFF2-40B4-BE49-F238E27FC236}">
                <a16:creationId xmlns:a16="http://schemas.microsoft.com/office/drawing/2014/main" id="{436BB012-4701-4861-A4A4-8B663831AD1B}"/>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EB245129-2308-481B-8525-2AB43DDA00DF}"/>
              </a:ext>
            </a:extLst>
          </p:cNvPr>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13217444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D2336D2-10E2-4887-A38C-FBDE929609F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C6CABE4-8962-4235-9F69-F270C1F305B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5ED7AB6-B292-40F1-BCAF-F822D72598DD}"/>
              </a:ext>
            </a:extLst>
          </p:cNvPr>
          <p:cNvSpPr>
            <a:spLocks noGrp="1"/>
          </p:cNvSpPr>
          <p:nvPr>
            <p:ph type="dt" sz="half" idx="10"/>
          </p:nvPr>
        </p:nvSpPr>
        <p:spPr/>
        <p:txBody>
          <a:bodyPr/>
          <a:lstStyle/>
          <a:p>
            <a:fld id="{5586B75A-687E-405C-8A0B-8D00578BA2C3}" type="datetimeFigureOut">
              <a:rPr lang="en-US" smtClean="0"/>
              <a:pPr/>
              <a:t>10/25/2021</a:t>
            </a:fld>
            <a:endParaRPr lang="en-US"/>
          </a:p>
        </p:txBody>
      </p:sp>
      <p:sp>
        <p:nvSpPr>
          <p:cNvPr id="5" name="Pladsholder til sidefod 4">
            <a:extLst>
              <a:ext uri="{FF2B5EF4-FFF2-40B4-BE49-F238E27FC236}">
                <a16:creationId xmlns:a16="http://schemas.microsoft.com/office/drawing/2014/main" id="{4475963C-5A64-43BE-BD6E-417B9FB2A66F}"/>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15B61A13-E7D6-47F0-8251-25FEBF625765}"/>
              </a:ext>
            </a:extLst>
          </p:cNvPr>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3941105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holdsside 1-spalt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6" name="Pladsholder til tekst 5"/>
          <p:cNvSpPr>
            <a:spLocks noGrp="1"/>
          </p:cNvSpPr>
          <p:nvPr>
            <p:ph type="body" sz="quarter" idx="11"/>
          </p:nvPr>
        </p:nvSpPr>
        <p:spPr>
          <a:xfrm>
            <a:off x="1018118" y="2421467"/>
            <a:ext cx="9984316" cy="3456517"/>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2"/>
          <p:cNvSpPr>
            <a:spLocks noGrp="1"/>
          </p:cNvSpPr>
          <p:nvPr>
            <p:ph type="dt" sz="half" idx="2"/>
          </p:nvPr>
        </p:nvSpPr>
        <p:spPr>
          <a:xfrm>
            <a:off x="3839749" y="6367370"/>
            <a:ext cx="3407683" cy="184665"/>
          </a:xfrm>
          <a:prstGeom prst="rect">
            <a:avLst/>
          </a:prstGeom>
        </p:spPr>
        <p:txBody>
          <a:bodyPr lIns="0" tIns="0" rIns="0" bIns="0"/>
          <a:lstStyle>
            <a:lvl1pPr>
              <a:defRPr sz="1200">
                <a:latin typeface="Georgia" panose="02040502050405020303" pitchFamily="18" charset="0"/>
              </a:defRPr>
            </a:lvl1pPr>
          </a:lstStyle>
          <a:p>
            <a:fld id="{E3F176F0-4EB5-41D1-866E-A621282BE2B8}" type="datetime2">
              <a:rPr lang="da-DK" smtClean="0"/>
              <a:t>25. oktober 2021</a:t>
            </a:fld>
            <a:endParaRPr lang="en-GB"/>
          </a:p>
        </p:txBody>
      </p:sp>
    </p:spTree>
    <p:extLst>
      <p:ext uri="{BB962C8B-B14F-4D97-AF65-F5344CB8AC3E}">
        <p14:creationId xmlns:p14="http://schemas.microsoft.com/office/powerpoint/2010/main" val="282924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el og indholdsobjekt">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20EB7ABC-56F9-4FEF-9CF0-E2D14234E329}" type="slidenum">
              <a:rPr lang="da-DK" noProof="0" smtClean="0"/>
              <a:pPr/>
              <a:t>‹nr.›</a:t>
            </a:fld>
            <a:endParaRPr lang="da-DK" noProof="0"/>
          </a:p>
        </p:txBody>
      </p:sp>
      <p:sp>
        <p:nvSpPr>
          <p:cNvPr id="9" name="Titel 1"/>
          <p:cNvSpPr>
            <a:spLocks noGrp="1"/>
          </p:cNvSpPr>
          <p:nvPr>
            <p:ph type="title" hasCustomPrompt="1"/>
          </p:nvPr>
        </p:nvSpPr>
        <p:spPr>
          <a:xfrm>
            <a:off x="468000" y="756000"/>
            <a:ext cx="11232000" cy="468000"/>
          </a:xfrm>
        </p:spPr>
        <p:txBody>
          <a:bodyPr/>
          <a:lstStyle>
            <a:lvl1pPr>
              <a:defRPr/>
            </a:lvl1pPr>
          </a:lstStyle>
          <a:p>
            <a:r>
              <a:rPr lang="da-DK" noProof="0"/>
              <a:t>Overskrift</a:t>
            </a:r>
          </a:p>
        </p:txBody>
      </p:sp>
      <p:sp>
        <p:nvSpPr>
          <p:cNvPr id="10" name="Pladsholder til tekst 3"/>
          <p:cNvSpPr>
            <a:spLocks noGrp="1"/>
          </p:cNvSpPr>
          <p:nvPr>
            <p:ph type="body" sz="quarter" idx="13" hasCustomPrompt="1"/>
          </p:nvPr>
        </p:nvSpPr>
        <p:spPr>
          <a:xfrm>
            <a:off x="480486" y="1548000"/>
            <a:ext cx="11231033" cy="3960000"/>
          </a:xfrm>
        </p:spPr>
        <p:txBody>
          <a:bodyPr/>
          <a:lstStyle>
            <a:lvl1pPr>
              <a:defRPr/>
            </a:lvl1pPr>
            <a:lvl2pPr>
              <a:defRPr/>
            </a:lvl2pPr>
            <a:lvl3pPr>
              <a:spcAft>
                <a:spcPts val="150"/>
              </a:spcAft>
              <a:defRPr/>
            </a:lvl3pPr>
            <a:lvl4pPr>
              <a:spcAft>
                <a:spcPts val="150"/>
              </a:spcAft>
              <a:defRPr/>
            </a:lvl4pPr>
            <a:lvl5pPr>
              <a:spcAft>
                <a:spcPts val="150"/>
              </a:spcAft>
              <a:defRPr/>
            </a:lvl5pPr>
          </a:lstStyle>
          <a:p>
            <a:pPr lvl="0"/>
            <a:r>
              <a:rPr lang="da-DK" noProof="0"/>
              <a:t>Tekst</a:t>
            </a:r>
          </a:p>
          <a:p>
            <a:pPr lvl="1"/>
            <a:r>
              <a:rPr lang="da-DK" noProof="0"/>
              <a:t>Tekst</a:t>
            </a:r>
          </a:p>
          <a:p>
            <a:pPr lvl="2"/>
            <a:r>
              <a:rPr lang="da-DK" noProof="0"/>
              <a:t>Tekst</a:t>
            </a:r>
          </a:p>
          <a:p>
            <a:pPr lvl="3"/>
            <a:r>
              <a:rPr lang="da-DK" noProof="0"/>
              <a:t>Tekst</a:t>
            </a:r>
          </a:p>
          <a:p>
            <a:pPr lvl="4"/>
            <a:r>
              <a:rPr lang="da-DK" noProof="0"/>
              <a:t>Tekst</a:t>
            </a:r>
          </a:p>
        </p:txBody>
      </p:sp>
      <p:sp>
        <p:nvSpPr>
          <p:cNvPr id="2" name="Pladsholder til dato 1"/>
          <p:cNvSpPr>
            <a:spLocks noGrp="1"/>
          </p:cNvSpPr>
          <p:nvPr>
            <p:ph type="dt" sz="half" idx="14"/>
          </p:nvPr>
        </p:nvSpPr>
        <p:spPr/>
        <p:txBody>
          <a:bodyPr/>
          <a:lstStyle/>
          <a:p>
            <a:fld id="{6A3B3D89-C762-4CE5-AABD-B142D883170F}" type="datetime1">
              <a:rPr lang="da-DK" smtClean="0"/>
              <a:t>25-10-2021</a:t>
            </a:fld>
            <a:endParaRPr lang="da-DK"/>
          </a:p>
        </p:txBody>
      </p:sp>
    </p:spTree>
    <p:extLst>
      <p:ext uri="{BB962C8B-B14F-4D97-AF65-F5344CB8AC3E}">
        <p14:creationId xmlns:p14="http://schemas.microsoft.com/office/powerpoint/2010/main" val="2638651597"/>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Kun titel">
    <p:spTree>
      <p:nvGrpSpPr>
        <p:cNvPr id="1" name=""/>
        <p:cNvGrpSpPr/>
        <p:nvPr/>
      </p:nvGrpSpPr>
      <p:grpSpPr>
        <a:xfrm>
          <a:off x="0" y="0"/>
          <a:ext cx="0" cy="0"/>
          <a:chOff x="0" y="0"/>
          <a:chExt cx="0" cy="0"/>
        </a:xfrm>
      </p:grpSpPr>
      <p:sp>
        <p:nvSpPr>
          <p:cNvPr id="35" name="Pladsholder til tekst 34"/>
          <p:cNvSpPr>
            <a:spLocks noGrp="1"/>
          </p:cNvSpPr>
          <p:nvPr>
            <p:ph type="body" sz="quarter" idx="16"/>
          </p:nvPr>
        </p:nvSpPr>
        <p:spPr>
          <a:xfrm>
            <a:off x="643003" y="233364"/>
            <a:ext cx="7652339" cy="630237"/>
          </a:xfrm>
          <a:prstGeom prst="rect">
            <a:avLst/>
          </a:prstGeom>
        </p:spPr>
        <p:txBody>
          <a:bodyPr/>
          <a:lstStyle>
            <a:lvl1pPr marL="0" indent="0">
              <a:buNone/>
              <a:defRPr sz="2800">
                <a:solidFill>
                  <a:schemeClr val="bg1"/>
                </a:solidFill>
              </a:defRPr>
            </a:lvl1pPr>
          </a:lstStyle>
          <a:p>
            <a:pPr lvl="0"/>
            <a:r>
              <a:rPr lang="da-DK"/>
              <a:t>Klik for at redigere i master</a:t>
            </a:r>
          </a:p>
        </p:txBody>
      </p:sp>
      <p:sp>
        <p:nvSpPr>
          <p:cNvPr id="42" name="Pladsholder til diasnumm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E86A1C8B-EB4B-4B1C-BCAD-C198152DAB05}" type="slidenum">
              <a:rPr lang="da-DK" smtClean="0"/>
              <a:pPr/>
              <a:t>‹nr.›</a:t>
            </a:fld>
            <a:endParaRPr lang="da-DK"/>
          </a:p>
        </p:txBody>
      </p:sp>
      <p:sp>
        <p:nvSpPr>
          <p:cNvPr id="7" name="Pladsholder til sidefod 5"/>
          <p:cNvSpPr>
            <a:spLocks noGrp="1"/>
          </p:cNvSpPr>
          <p:nvPr>
            <p:ph type="ftr" sz="quarter" idx="3"/>
          </p:nvPr>
        </p:nvSpPr>
        <p:spPr>
          <a:xfrm>
            <a:off x="3801035" y="6356351"/>
            <a:ext cx="4470400" cy="365125"/>
          </a:xfrm>
          <a:prstGeom prst="rect">
            <a:avLst/>
          </a:prstGeom>
        </p:spPr>
        <p:txBody>
          <a:bodyPr anchor="b"/>
          <a:lstStyle>
            <a:lvl1pPr algn="ctr">
              <a:defRPr sz="1200">
                <a:solidFill>
                  <a:schemeClr val="tx1">
                    <a:lumMod val="50000"/>
                    <a:lumOff val="50000"/>
                  </a:schemeClr>
                </a:solidFill>
              </a:defRPr>
            </a:lvl1pPr>
          </a:lstStyle>
          <a:p>
            <a:endParaRPr lang="da-DK"/>
          </a:p>
        </p:txBody>
      </p:sp>
    </p:spTree>
    <p:extLst>
      <p:ext uri="{BB962C8B-B14F-4D97-AF65-F5344CB8AC3E}">
        <p14:creationId xmlns:p14="http://schemas.microsoft.com/office/powerpoint/2010/main" val="13821107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FC05B-93CA-48E7-97FF-1DA3B25D955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BB01777-4EFD-4F0D-A972-8C9F7A32C70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F5E41DB-C3B0-45CF-8D9C-0B234ED98D26}"/>
              </a:ext>
            </a:extLst>
          </p:cNvPr>
          <p:cNvSpPr>
            <a:spLocks noGrp="1"/>
          </p:cNvSpPr>
          <p:nvPr>
            <p:ph type="dt" sz="half" idx="10"/>
          </p:nvPr>
        </p:nvSpPr>
        <p:spPr/>
        <p:txBody>
          <a:bodyPr/>
          <a:lstStyle/>
          <a:p>
            <a:fld id="{5586B75A-687E-405C-8A0B-8D00578BA2C3}" type="datetimeFigureOut">
              <a:rPr lang="en-US" smtClean="0"/>
              <a:pPr/>
              <a:t>10/25/2021</a:t>
            </a:fld>
            <a:endParaRPr lang="en-US"/>
          </a:p>
        </p:txBody>
      </p:sp>
      <p:sp>
        <p:nvSpPr>
          <p:cNvPr id="5" name="Pladsholder til sidefod 4">
            <a:extLst>
              <a:ext uri="{FF2B5EF4-FFF2-40B4-BE49-F238E27FC236}">
                <a16:creationId xmlns:a16="http://schemas.microsoft.com/office/drawing/2014/main" id="{F7985FEF-BAB3-41D0-AD4D-576AE710BA10}"/>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12211E55-FFF0-4D27-AEC0-35E03D223865}"/>
              </a:ext>
            </a:extLst>
          </p:cNvPr>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7582439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D558C-724F-4FF5-9EA8-3BF6903E543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C94EDA6-E136-4BC8-ABE1-73360B000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5C6727B-191F-4124-9BCC-5FC5F60B508F}"/>
              </a:ext>
            </a:extLst>
          </p:cNvPr>
          <p:cNvSpPr>
            <a:spLocks noGrp="1"/>
          </p:cNvSpPr>
          <p:nvPr>
            <p:ph type="dt" sz="half" idx="10"/>
          </p:nvPr>
        </p:nvSpPr>
        <p:spPr/>
        <p:txBody>
          <a:bodyPr/>
          <a:lstStyle/>
          <a:p>
            <a:fld id="{5586B75A-687E-405C-8A0B-8D00578BA2C3}" type="datetimeFigureOut">
              <a:rPr lang="en-US" smtClean="0"/>
              <a:pPr/>
              <a:t>10/25/2021</a:t>
            </a:fld>
            <a:endParaRPr lang="en-US"/>
          </a:p>
        </p:txBody>
      </p:sp>
      <p:sp>
        <p:nvSpPr>
          <p:cNvPr id="5" name="Pladsholder til sidefod 4">
            <a:extLst>
              <a:ext uri="{FF2B5EF4-FFF2-40B4-BE49-F238E27FC236}">
                <a16:creationId xmlns:a16="http://schemas.microsoft.com/office/drawing/2014/main" id="{E4181925-6D71-4893-9C10-2699DEFFE677}"/>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3E69E982-C146-45E2-937A-8CB2C0BCDD69}"/>
              </a:ext>
            </a:extLst>
          </p:cNvPr>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24079073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8FAF1-FC18-4114-8869-32E19A5444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6704ED6-CDD2-4713-9661-3194BF9E224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BF6CEFE-8C54-46BB-A8EF-819D38B4A74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E7C1F3B-D506-4A05-93CA-C2E760662A6B}"/>
              </a:ext>
            </a:extLst>
          </p:cNvPr>
          <p:cNvSpPr>
            <a:spLocks noGrp="1"/>
          </p:cNvSpPr>
          <p:nvPr>
            <p:ph type="dt" sz="half" idx="10"/>
          </p:nvPr>
        </p:nvSpPr>
        <p:spPr/>
        <p:txBody>
          <a:bodyPr/>
          <a:lstStyle/>
          <a:p>
            <a:fld id="{5586B75A-687E-405C-8A0B-8D00578BA2C3}" type="datetimeFigureOut">
              <a:rPr lang="en-US" smtClean="0"/>
              <a:pPr/>
              <a:t>10/25/2021</a:t>
            </a:fld>
            <a:endParaRPr lang="en-US"/>
          </a:p>
        </p:txBody>
      </p:sp>
      <p:sp>
        <p:nvSpPr>
          <p:cNvPr id="6" name="Pladsholder til sidefod 5">
            <a:extLst>
              <a:ext uri="{FF2B5EF4-FFF2-40B4-BE49-F238E27FC236}">
                <a16:creationId xmlns:a16="http://schemas.microsoft.com/office/drawing/2014/main" id="{BF14FD6A-04CA-44F6-B283-DE0DC8697E16}"/>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B83EFEB7-9690-4F16-9CD0-DD5435C4D529}"/>
              </a:ext>
            </a:extLst>
          </p:cNvPr>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164784432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239FE-EB2D-4596-A6FC-AA07EBFB72D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C9498D8-7E2D-4DF6-9190-80E65A192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8F689CA-E6E0-4D33-B80E-92AB3EFD990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31C98ED-FB4A-455B-BE6D-4F353C8209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96D0529-AB8A-4A19-8774-EBD256895E2E}"/>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9A0907E-ED33-4F12-9780-8DC7080BCD52}"/>
              </a:ext>
            </a:extLst>
          </p:cNvPr>
          <p:cNvSpPr>
            <a:spLocks noGrp="1"/>
          </p:cNvSpPr>
          <p:nvPr>
            <p:ph type="dt" sz="half" idx="10"/>
          </p:nvPr>
        </p:nvSpPr>
        <p:spPr/>
        <p:txBody>
          <a:bodyPr/>
          <a:lstStyle/>
          <a:p>
            <a:fld id="{5586B75A-687E-405C-8A0B-8D00578BA2C3}" type="datetimeFigureOut">
              <a:rPr lang="en-US" smtClean="0"/>
              <a:pPr/>
              <a:t>10/25/2021</a:t>
            </a:fld>
            <a:endParaRPr lang="en-US"/>
          </a:p>
        </p:txBody>
      </p:sp>
      <p:sp>
        <p:nvSpPr>
          <p:cNvPr id="8" name="Pladsholder til sidefod 7">
            <a:extLst>
              <a:ext uri="{FF2B5EF4-FFF2-40B4-BE49-F238E27FC236}">
                <a16:creationId xmlns:a16="http://schemas.microsoft.com/office/drawing/2014/main" id="{FD1F839D-05E7-4835-9D7F-0498565769B6}"/>
              </a:ext>
            </a:extLst>
          </p:cNvPr>
          <p:cNvSpPr>
            <a:spLocks noGrp="1"/>
          </p:cNvSpPr>
          <p:nvPr>
            <p:ph type="ftr" sz="quarter" idx="11"/>
          </p:nvPr>
        </p:nvSpPr>
        <p:spPr/>
        <p:txBody>
          <a:bodyPr/>
          <a:lstStyle/>
          <a:p>
            <a:endParaRPr lang="en-US"/>
          </a:p>
        </p:txBody>
      </p:sp>
      <p:sp>
        <p:nvSpPr>
          <p:cNvPr id="9" name="Pladsholder til slidenummer 8">
            <a:extLst>
              <a:ext uri="{FF2B5EF4-FFF2-40B4-BE49-F238E27FC236}">
                <a16:creationId xmlns:a16="http://schemas.microsoft.com/office/drawing/2014/main" id="{0BD5C089-976F-4157-8170-5817CF4B4C71}"/>
              </a:ext>
            </a:extLst>
          </p:cNvPr>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7274540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C4946-63AF-4C03-9228-D7D05F06880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6D26D65-DC05-48F1-A03C-C0D575FB7B77}"/>
              </a:ext>
            </a:extLst>
          </p:cNvPr>
          <p:cNvSpPr>
            <a:spLocks noGrp="1"/>
          </p:cNvSpPr>
          <p:nvPr>
            <p:ph type="dt" sz="half" idx="10"/>
          </p:nvPr>
        </p:nvSpPr>
        <p:spPr/>
        <p:txBody>
          <a:bodyPr/>
          <a:lstStyle/>
          <a:p>
            <a:fld id="{5586B75A-687E-405C-8A0B-8D00578BA2C3}" type="datetimeFigureOut">
              <a:rPr lang="en-US" smtClean="0"/>
              <a:pPr/>
              <a:t>10/25/2021</a:t>
            </a:fld>
            <a:endParaRPr lang="en-US"/>
          </a:p>
        </p:txBody>
      </p:sp>
      <p:sp>
        <p:nvSpPr>
          <p:cNvPr id="4" name="Pladsholder til sidefod 3">
            <a:extLst>
              <a:ext uri="{FF2B5EF4-FFF2-40B4-BE49-F238E27FC236}">
                <a16:creationId xmlns:a16="http://schemas.microsoft.com/office/drawing/2014/main" id="{725D2BFA-28C8-403C-8458-B2839770159C}"/>
              </a:ext>
            </a:extLst>
          </p:cNvPr>
          <p:cNvSpPr>
            <a:spLocks noGrp="1"/>
          </p:cNvSpPr>
          <p:nvPr>
            <p:ph type="ftr" sz="quarter" idx="11"/>
          </p:nvPr>
        </p:nvSpPr>
        <p:spPr/>
        <p:txBody>
          <a:bodyPr/>
          <a:lstStyle/>
          <a:p>
            <a:endParaRPr lang="en-US"/>
          </a:p>
        </p:txBody>
      </p:sp>
      <p:sp>
        <p:nvSpPr>
          <p:cNvPr id="5" name="Pladsholder til slidenummer 4">
            <a:extLst>
              <a:ext uri="{FF2B5EF4-FFF2-40B4-BE49-F238E27FC236}">
                <a16:creationId xmlns:a16="http://schemas.microsoft.com/office/drawing/2014/main" id="{D159FF5E-B155-46AC-ADB6-DA583B4D73DA}"/>
              </a:ext>
            </a:extLst>
          </p:cNvPr>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106601227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AEC49FA-8D89-4C04-B7AE-16DFE5D08802}"/>
              </a:ext>
            </a:extLst>
          </p:cNvPr>
          <p:cNvSpPr>
            <a:spLocks noGrp="1"/>
          </p:cNvSpPr>
          <p:nvPr>
            <p:ph type="dt" sz="half" idx="10"/>
          </p:nvPr>
        </p:nvSpPr>
        <p:spPr/>
        <p:txBody>
          <a:bodyPr/>
          <a:lstStyle/>
          <a:p>
            <a:fld id="{5586B75A-687E-405C-8A0B-8D00578BA2C3}" type="datetimeFigureOut">
              <a:rPr lang="en-US" smtClean="0"/>
              <a:pPr/>
              <a:t>10/25/2021</a:t>
            </a:fld>
            <a:endParaRPr lang="en-US"/>
          </a:p>
        </p:txBody>
      </p:sp>
      <p:sp>
        <p:nvSpPr>
          <p:cNvPr id="3" name="Pladsholder til sidefod 2">
            <a:extLst>
              <a:ext uri="{FF2B5EF4-FFF2-40B4-BE49-F238E27FC236}">
                <a16:creationId xmlns:a16="http://schemas.microsoft.com/office/drawing/2014/main" id="{DF27916D-4696-4327-999C-E3683F26C77D}"/>
              </a:ext>
            </a:extLst>
          </p:cNvPr>
          <p:cNvSpPr>
            <a:spLocks noGrp="1"/>
          </p:cNvSpPr>
          <p:nvPr>
            <p:ph type="ftr" sz="quarter" idx="11"/>
          </p:nvPr>
        </p:nvSpPr>
        <p:spPr/>
        <p:txBody>
          <a:bodyPr/>
          <a:lstStyle/>
          <a:p>
            <a:endParaRPr lang="en-US"/>
          </a:p>
        </p:txBody>
      </p:sp>
      <p:sp>
        <p:nvSpPr>
          <p:cNvPr id="4" name="Pladsholder til slidenummer 3">
            <a:extLst>
              <a:ext uri="{FF2B5EF4-FFF2-40B4-BE49-F238E27FC236}">
                <a16:creationId xmlns:a16="http://schemas.microsoft.com/office/drawing/2014/main" id="{D0F375A8-543A-4236-A70A-55C71B34FC1F}"/>
              </a:ext>
            </a:extLst>
          </p:cNvPr>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232076267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E372A-8BA8-46DC-BD08-7EF138E48C8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8B56C62-F58D-4EDC-A26B-9DE57C65E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6F701AD-6549-4676-975D-45C111669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681D249-77E9-4929-82F5-19D467F4DD2F}"/>
              </a:ext>
            </a:extLst>
          </p:cNvPr>
          <p:cNvSpPr>
            <a:spLocks noGrp="1"/>
          </p:cNvSpPr>
          <p:nvPr>
            <p:ph type="dt" sz="half" idx="10"/>
          </p:nvPr>
        </p:nvSpPr>
        <p:spPr/>
        <p:txBody>
          <a:bodyPr/>
          <a:lstStyle/>
          <a:p>
            <a:fld id="{5586B75A-687E-405C-8A0B-8D00578BA2C3}" type="datetimeFigureOut">
              <a:rPr lang="en-US" smtClean="0"/>
              <a:pPr/>
              <a:t>10/25/2021</a:t>
            </a:fld>
            <a:endParaRPr lang="en-US"/>
          </a:p>
        </p:txBody>
      </p:sp>
      <p:sp>
        <p:nvSpPr>
          <p:cNvPr id="6" name="Pladsholder til sidefod 5">
            <a:extLst>
              <a:ext uri="{FF2B5EF4-FFF2-40B4-BE49-F238E27FC236}">
                <a16:creationId xmlns:a16="http://schemas.microsoft.com/office/drawing/2014/main" id="{2856F9C8-D7F9-42B2-9CE3-6E50BC6C3D30}"/>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38968821-6B86-48B7-B927-F9D244B1E5EA}"/>
              </a:ext>
            </a:extLst>
          </p:cNvPr>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360814737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8CA26-66D8-4A9F-BDED-369460AB393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C9133E7-A0E4-4BF3-AA52-6A7527FCE3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E543623-74E7-4639-BB55-708D5356E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C639C98-BB65-48D6-B476-243A6C38C45F}"/>
              </a:ext>
            </a:extLst>
          </p:cNvPr>
          <p:cNvSpPr>
            <a:spLocks noGrp="1"/>
          </p:cNvSpPr>
          <p:nvPr>
            <p:ph type="dt" sz="half" idx="10"/>
          </p:nvPr>
        </p:nvSpPr>
        <p:spPr/>
        <p:txBody>
          <a:bodyPr/>
          <a:lstStyle/>
          <a:p>
            <a:fld id="{5586B75A-687E-405C-8A0B-8D00578BA2C3}" type="datetimeFigureOut">
              <a:rPr lang="en-US" smtClean="0"/>
              <a:pPr/>
              <a:t>10/25/2021</a:t>
            </a:fld>
            <a:endParaRPr lang="en-US"/>
          </a:p>
        </p:txBody>
      </p:sp>
      <p:sp>
        <p:nvSpPr>
          <p:cNvPr id="6" name="Pladsholder til sidefod 5">
            <a:extLst>
              <a:ext uri="{FF2B5EF4-FFF2-40B4-BE49-F238E27FC236}">
                <a16:creationId xmlns:a16="http://schemas.microsoft.com/office/drawing/2014/main" id="{5CE8A9EC-9ACC-4B5A-98AD-27EF26CB4A50}"/>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A37D75F8-AA1F-4271-ADD6-4F598A2AE06E}"/>
              </a:ext>
            </a:extLst>
          </p:cNvPr>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22361997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96A1EA2-4206-4D3E-B28F-94EA948D7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8BFFB73-D92C-4A6C-884B-D4860B91EF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275A85D-7B52-44E4-BC0D-A0D670FEA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10/25/2021</a:t>
            </a:fld>
            <a:endParaRPr lang="en-US"/>
          </a:p>
        </p:txBody>
      </p:sp>
      <p:sp>
        <p:nvSpPr>
          <p:cNvPr id="5" name="Pladsholder til sidefod 4">
            <a:extLst>
              <a:ext uri="{FF2B5EF4-FFF2-40B4-BE49-F238E27FC236}">
                <a16:creationId xmlns:a16="http://schemas.microsoft.com/office/drawing/2014/main" id="{A2D3C546-524A-475A-9C09-CF9E6D3BB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slidenummer 5">
            <a:extLst>
              <a:ext uri="{FF2B5EF4-FFF2-40B4-BE49-F238E27FC236}">
                <a16:creationId xmlns:a16="http://schemas.microsoft.com/office/drawing/2014/main" id="{EC176D3B-8D83-4734-A442-DC6E6EA036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‹nr.›</a:t>
            </a:fld>
            <a:endParaRPr lang="en-US"/>
          </a:p>
        </p:txBody>
      </p:sp>
    </p:spTree>
    <p:extLst>
      <p:ext uri="{BB962C8B-B14F-4D97-AF65-F5344CB8AC3E}">
        <p14:creationId xmlns:p14="http://schemas.microsoft.com/office/powerpoint/2010/main" val="233134949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fm.dk/uddannelse/anerkendelse-og-dokumentation/dokumentation/kvalifikationsrammer/niveauer-i-kvalifikationsrammen/niveau-4" TargetMode="External"/><Relationship Id="rId2" Type="http://schemas.openxmlformats.org/officeDocument/2006/relationships/hyperlink" Target="https://ufm.dk/uddannelse/anerkendelse-og-dokumentation/dokumentation/kvalifikationsrammer/niveauer-i-kvalifikationsramm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ug.dk/efteruddannelse/niveauer-i-de-almene-fa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emu.dk/sites/default/files/2019-06/Taksonomisk_beskrivelsesramme_for_grundfag.pdf" TargetMode="External"/><Relationship Id="rId2" Type="http://schemas.openxmlformats.org/officeDocument/2006/relationships/hyperlink" Target="https://emu.dk/node/529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www.ucviden.dk/ws/portalfiles/portal/102604265/Hvorfor_er_det_s_sv_rt_Henriette_Duch04032012.pdf"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873413D-2B15-411D-AF7B-58BBFA1146F0}"/>
              </a:ext>
            </a:extLst>
          </p:cNvPr>
          <p:cNvSpPr>
            <a:spLocks noGrp="1"/>
          </p:cNvSpPr>
          <p:nvPr>
            <p:ph type="ctrTitle"/>
          </p:nvPr>
        </p:nvSpPr>
        <p:spPr>
          <a:xfrm>
            <a:off x="1524000" y="1122363"/>
            <a:ext cx="9144000" cy="1462341"/>
          </a:xfrm>
        </p:spPr>
        <p:txBody>
          <a:bodyPr>
            <a:normAutofit/>
          </a:bodyPr>
          <a:lstStyle/>
          <a:p>
            <a:r>
              <a:rPr lang="da-DK" sz="4800" dirty="0"/>
              <a:t>Grundfagskursus. Samfundsfag </a:t>
            </a:r>
            <a:br>
              <a:rPr lang="da-DK" sz="4800" dirty="0"/>
            </a:br>
            <a:r>
              <a:rPr lang="da-DK" sz="4800" dirty="0"/>
              <a:t>C-niveau eux.</a:t>
            </a:r>
          </a:p>
        </p:txBody>
      </p:sp>
      <p:sp>
        <p:nvSpPr>
          <p:cNvPr id="5" name="Undertitel 4">
            <a:extLst>
              <a:ext uri="{FF2B5EF4-FFF2-40B4-BE49-F238E27FC236}">
                <a16:creationId xmlns:a16="http://schemas.microsoft.com/office/drawing/2014/main" id="{3A0AACFE-79DC-4B39-A592-B0FA824ADAFE}"/>
              </a:ext>
            </a:extLst>
          </p:cNvPr>
          <p:cNvSpPr>
            <a:spLocks noGrp="1"/>
          </p:cNvSpPr>
          <p:nvPr>
            <p:ph type="subTitle" idx="1"/>
          </p:nvPr>
        </p:nvSpPr>
        <p:spPr>
          <a:xfrm>
            <a:off x="1524000" y="3148585"/>
            <a:ext cx="9144000" cy="1124712"/>
          </a:xfrm>
        </p:spPr>
        <p:txBody>
          <a:bodyPr/>
          <a:lstStyle/>
          <a:p>
            <a:r>
              <a:rPr lang="da-DK" dirty="0"/>
              <a:t>Dag 2</a:t>
            </a:r>
          </a:p>
          <a:p>
            <a:r>
              <a:rPr lang="da-DK" dirty="0"/>
              <a:t>Mål for læringsudbytte, taksonomier og undervisningsdifferentiering</a:t>
            </a:r>
          </a:p>
        </p:txBody>
      </p:sp>
      <p:pic>
        <p:nvPicPr>
          <p:cNvPr id="3" name="Billede 2" descr="Et billede, der indeholder tekst&#10;&#10;Automatisk genereret beskrivelse">
            <a:extLst>
              <a:ext uri="{FF2B5EF4-FFF2-40B4-BE49-F238E27FC236}">
                <a16:creationId xmlns:a16="http://schemas.microsoft.com/office/drawing/2014/main" id="{39F65310-9541-44AF-8764-81033ACFA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837178"/>
            <a:ext cx="9144001" cy="1783300"/>
          </a:xfrm>
          <a:prstGeom prst="rect">
            <a:avLst/>
          </a:prstGeom>
        </p:spPr>
      </p:pic>
    </p:spTree>
    <p:extLst>
      <p:ext uri="{BB962C8B-B14F-4D97-AF65-F5344CB8AC3E}">
        <p14:creationId xmlns:p14="http://schemas.microsoft.com/office/powerpoint/2010/main" val="420617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8F197-B89D-48DE-B7C1-3DB470F53352}"/>
              </a:ext>
            </a:extLst>
          </p:cNvPr>
          <p:cNvSpPr>
            <a:spLocks noGrp="1"/>
          </p:cNvSpPr>
          <p:nvPr>
            <p:ph type="title"/>
          </p:nvPr>
        </p:nvSpPr>
        <p:spPr>
          <a:xfrm>
            <a:off x="838200" y="365126"/>
            <a:ext cx="10515600" cy="749300"/>
          </a:xfrm>
        </p:spPr>
        <p:txBody>
          <a:bodyPr>
            <a:noAutofit/>
          </a:bodyPr>
          <a:lstStyle/>
          <a:p>
            <a:r>
              <a:rPr lang="da-DK" sz="3600" dirty="0"/>
              <a:t>Blooms taksonomi –ofte brugt i samfundsfag</a:t>
            </a:r>
            <a:br>
              <a:rPr lang="da-DK" sz="3600" dirty="0"/>
            </a:br>
            <a:r>
              <a:rPr lang="da-DK" sz="3600" dirty="0"/>
              <a:t>Tre niveauer af beherskelse og forståelse</a:t>
            </a:r>
          </a:p>
        </p:txBody>
      </p:sp>
      <p:sp>
        <p:nvSpPr>
          <p:cNvPr id="3" name="Pladsholder til tekst 2">
            <a:extLst>
              <a:ext uri="{FF2B5EF4-FFF2-40B4-BE49-F238E27FC236}">
                <a16:creationId xmlns:a16="http://schemas.microsoft.com/office/drawing/2014/main" id="{F00C51DF-FF06-4377-A371-4D89AE5654A5}"/>
              </a:ext>
            </a:extLst>
          </p:cNvPr>
          <p:cNvSpPr>
            <a:spLocks noGrp="1"/>
          </p:cNvSpPr>
          <p:nvPr>
            <p:ph type="body" sz="quarter" idx="11"/>
          </p:nvPr>
        </p:nvSpPr>
        <p:spPr>
          <a:xfrm>
            <a:off x="1018118" y="1584960"/>
            <a:ext cx="9984316" cy="4907914"/>
          </a:xfrm>
        </p:spPr>
        <p:txBody>
          <a:bodyPr>
            <a:noAutofit/>
          </a:bodyPr>
          <a:lstStyle/>
          <a:p>
            <a:pPr lvl="1">
              <a:buFont typeface="Wingdings" panose="05000000000000000000" pitchFamily="2" charset="2"/>
              <a:buChar char="Ø"/>
            </a:pPr>
            <a:r>
              <a:rPr lang="da-DK" dirty="0"/>
              <a:t> beskrivende og redegørende niveau</a:t>
            </a:r>
          </a:p>
          <a:p>
            <a:pPr lvl="2"/>
            <a:r>
              <a:rPr lang="da-DK" sz="2400" dirty="0"/>
              <a:t>fx redegøre for opfattelser, begivenheder, processer, sagsforhold</a:t>
            </a:r>
          </a:p>
          <a:p>
            <a:pPr lvl="1">
              <a:buFont typeface="Wingdings" panose="05000000000000000000" pitchFamily="2" charset="2"/>
              <a:buChar char="Ø"/>
            </a:pPr>
            <a:endParaRPr lang="da-DK" dirty="0"/>
          </a:p>
          <a:p>
            <a:pPr lvl="1">
              <a:buFont typeface="Wingdings" panose="05000000000000000000" pitchFamily="2" charset="2"/>
              <a:buChar char="Ø"/>
            </a:pPr>
            <a:r>
              <a:rPr lang="da-DK" dirty="0"/>
              <a:t> undersøgende og analyserende niveau</a:t>
            </a:r>
          </a:p>
          <a:p>
            <a:pPr lvl="2"/>
            <a:r>
              <a:rPr lang="da-DK" sz="2400" dirty="0"/>
              <a:t>fx analysere en tekst, en årsagssammenhæng, en struktur</a:t>
            </a:r>
          </a:p>
          <a:p>
            <a:pPr lvl="2"/>
            <a:r>
              <a:rPr lang="da-DK" sz="2400" dirty="0"/>
              <a:t>fx sammenligne, kategorisere, fortolke</a:t>
            </a:r>
          </a:p>
          <a:p>
            <a:pPr lvl="1">
              <a:buFont typeface="Wingdings" panose="05000000000000000000" pitchFamily="2" charset="2"/>
              <a:buChar char="Ø"/>
            </a:pPr>
            <a:endParaRPr lang="da-DK" dirty="0"/>
          </a:p>
          <a:p>
            <a:pPr lvl="1">
              <a:buFont typeface="Wingdings" panose="05000000000000000000" pitchFamily="2" charset="2"/>
              <a:buChar char="Ø"/>
            </a:pPr>
            <a:r>
              <a:rPr lang="da-DK" dirty="0"/>
              <a:t> diskuterende, vurderende og perspektiverende niveau</a:t>
            </a:r>
          </a:p>
          <a:p>
            <a:pPr lvl="2"/>
            <a:r>
              <a:rPr lang="da-DK" sz="2400" dirty="0"/>
              <a:t>fx identificere forskelle og ligheder mellem positioner og interesser, </a:t>
            </a:r>
          </a:p>
          <a:p>
            <a:pPr lvl="2"/>
            <a:r>
              <a:rPr lang="da-DK" sz="2400" dirty="0"/>
              <a:t>fx vurdere argumentation og dokumentation</a:t>
            </a:r>
          </a:p>
          <a:p>
            <a:pPr lvl="2"/>
            <a:r>
              <a:rPr lang="da-DK" sz="2400" dirty="0"/>
              <a:t>fx reflektere over konsekvenser og perspektiver</a:t>
            </a:r>
          </a:p>
          <a:p>
            <a:pPr lvl="2"/>
            <a:r>
              <a:rPr lang="da-DK" sz="2400" dirty="0"/>
              <a:t>Fx skabe visualiseringer og modeller, </a:t>
            </a:r>
          </a:p>
        </p:txBody>
      </p:sp>
    </p:spTree>
    <p:extLst>
      <p:ext uri="{BB962C8B-B14F-4D97-AF65-F5344CB8AC3E}">
        <p14:creationId xmlns:p14="http://schemas.microsoft.com/office/powerpoint/2010/main" val="5855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733" dirty="0"/>
              <a:t>SOLO-taksonomien vedrører læringsintention og læringsudbytte </a:t>
            </a:r>
          </a:p>
        </p:txBody>
      </p:sp>
      <p:sp>
        <p:nvSpPr>
          <p:cNvPr id="3" name="Pladsholder til indhold 2"/>
          <p:cNvSpPr>
            <a:spLocks noGrp="1"/>
          </p:cNvSpPr>
          <p:nvPr>
            <p:ph idx="1"/>
          </p:nvPr>
        </p:nvSpPr>
        <p:spPr/>
        <p:txBody>
          <a:bodyPr/>
          <a:lstStyle/>
          <a:p>
            <a:endParaRPr lang="da-DK" dirty="0"/>
          </a:p>
          <a:p>
            <a:r>
              <a:rPr lang="da-DK" sz="2400" dirty="0" err="1"/>
              <a:t>Structure</a:t>
            </a:r>
            <a:r>
              <a:rPr lang="da-DK" sz="2400" dirty="0"/>
              <a:t> of the </a:t>
            </a:r>
            <a:r>
              <a:rPr lang="da-DK" sz="2400" dirty="0" err="1"/>
              <a:t>Intended</a:t>
            </a:r>
            <a:r>
              <a:rPr lang="da-DK" sz="2400" dirty="0"/>
              <a:t> Learning </a:t>
            </a:r>
            <a:r>
              <a:rPr lang="da-DK" sz="2400" dirty="0" err="1"/>
              <a:t>Outcome</a:t>
            </a:r>
            <a:r>
              <a:rPr lang="da-DK" sz="2400" dirty="0"/>
              <a:t> (SILO)</a:t>
            </a:r>
          </a:p>
          <a:p>
            <a:endParaRPr lang="da-DK" sz="2400" dirty="0"/>
          </a:p>
          <a:p>
            <a:r>
              <a:rPr lang="da-DK" sz="2400" dirty="0" err="1"/>
              <a:t>Structure</a:t>
            </a:r>
            <a:r>
              <a:rPr lang="da-DK" sz="2400" dirty="0"/>
              <a:t> of the </a:t>
            </a:r>
            <a:r>
              <a:rPr lang="da-DK" sz="2400" dirty="0" err="1"/>
              <a:t>Observed</a:t>
            </a:r>
            <a:r>
              <a:rPr lang="da-DK" sz="2400" dirty="0"/>
              <a:t> Learning </a:t>
            </a:r>
            <a:r>
              <a:rPr lang="da-DK" sz="2400" dirty="0" err="1"/>
              <a:t>Outcome</a:t>
            </a:r>
            <a:r>
              <a:rPr lang="da-DK" sz="2400" dirty="0"/>
              <a:t> (SOLO)</a:t>
            </a:r>
          </a:p>
          <a:p>
            <a:endParaRPr lang="da-DK" sz="2400" dirty="0"/>
          </a:p>
          <a:p>
            <a:pPr marL="0" indent="0">
              <a:buNone/>
            </a:pPr>
            <a:r>
              <a:rPr lang="da-DK" dirty="0"/>
              <a:t>Vi er optaget af forholdet mellem læringsintentionen og det læringsudbytte, som vi og eleverne kan iagttage</a:t>
            </a:r>
          </a:p>
        </p:txBody>
      </p:sp>
      <p:sp>
        <p:nvSpPr>
          <p:cNvPr id="4" name="Pladsholder til dato 3"/>
          <p:cNvSpPr>
            <a:spLocks noGrp="1"/>
          </p:cNvSpPr>
          <p:nvPr>
            <p:ph type="dt" sz="half" idx="10"/>
          </p:nvPr>
        </p:nvSpPr>
        <p:spPr/>
        <p:txBody>
          <a:bodyPr/>
          <a:lstStyle/>
          <a:p>
            <a:fld id="{4A66440C-FEE8-4293-ABE1-4A815AA48FD5}" type="datetime1">
              <a:rPr lang="da-DK" noProof="0" smtClean="0"/>
              <a:t>25-10-2021</a:t>
            </a:fld>
            <a:endParaRPr lang="da-DK" noProof="0" dirty="0"/>
          </a:p>
        </p:txBody>
      </p:sp>
    </p:spTree>
    <p:extLst>
      <p:ext uri="{BB962C8B-B14F-4D97-AF65-F5344CB8AC3E}">
        <p14:creationId xmlns:p14="http://schemas.microsoft.com/office/powerpoint/2010/main" val="3791672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BC8B2-4A02-4682-A55A-70758D63E740}"/>
              </a:ext>
            </a:extLst>
          </p:cNvPr>
          <p:cNvSpPr>
            <a:spLocks noGrp="1"/>
          </p:cNvSpPr>
          <p:nvPr>
            <p:ph type="title"/>
          </p:nvPr>
        </p:nvSpPr>
        <p:spPr>
          <a:xfrm>
            <a:off x="838200" y="681038"/>
            <a:ext cx="10515600" cy="1325563"/>
          </a:xfrm>
        </p:spPr>
        <p:txBody>
          <a:bodyPr/>
          <a:lstStyle/>
          <a:p>
            <a:r>
              <a:rPr lang="da-DK" dirty="0"/>
              <a:t>SOLO-taksonomien beskriver niveauer i forståelse af sagsforhold</a:t>
            </a:r>
          </a:p>
        </p:txBody>
      </p:sp>
      <p:sp>
        <p:nvSpPr>
          <p:cNvPr id="3" name="Pladsholder til indhold 2">
            <a:extLst>
              <a:ext uri="{FF2B5EF4-FFF2-40B4-BE49-F238E27FC236}">
                <a16:creationId xmlns:a16="http://schemas.microsoft.com/office/drawing/2014/main" id="{380A8724-19FB-4AA4-BD66-6104F536272B}"/>
              </a:ext>
            </a:extLst>
          </p:cNvPr>
          <p:cNvSpPr>
            <a:spLocks noGrp="1"/>
          </p:cNvSpPr>
          <p:nvPr>
            <p:ph idx="1"/>
          </p:nvPr>
        </p:nvSpPr>
        <p:spPr>
          <a:xfrm>
            <a:off x="838199" y="2682239"/>
            <a:ext cx="11020425" cy="3494723"/>
          </a:xfrm>
        </p:spPr>
        <p:txBody>
          <a:bodyPr/>
          <a:lstStyle/>
          <a:p>
            <a:r>
              <a:rPr lang="da-DK" dirty="0"/>
              <a:t>Ingen forståelse			- fx ved ikke hvad begrebet betyder</a:t>
            </a:r>
          </a:p>
          <a:p>
            <a:r>
              <a:rPr lang="da-DK" dirty="0"/>
              <a:t>En enkelt forståelse		- fx kan definere begrebet</a:t>
            </a:r>
          </a:p>
          <a:p>
            <a:r>
              <a:rPr lang="da-DK" dirty="0"/>
              <a:t>En flersidig forståelse		- fx kan beskrive flere træk ved fænomenet</a:t>
            </a:r>
          </a:p>
          <a:p>
            <a:r>
              <a:rPr lang="da-DK" dirty="0"/>
              <a:t>Sammenhængsforståelse	- fx kan forklare, klassificere, analysere</a:t>
            </a:r>
          </a:p>
          <a:p>
            <a:r>
              <a:rPr lang="da-DK" dirty="0"/>
              <a:t>Abstrakt forståelse		- fx kan forudsige, opstille antagelser, 						reflektere, generalisere</a:t>
            </a:r>
          </a:p>
          <a:p>
            <a:endParaRPr lang="da-DK" dirty="0"/>
          </a:p>
        </p:txBody>
      </p:sp>
    </p:spTree>
    <p:extLst>
      <p:ext uri="{BB962C8B-B14F-4D97-AF65-F5344CB8AC3E}">
        <p14:creationId xmlns:p14="http://schemas.microsoft.com/office/powerpoint/2010/main" val="359601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0EADF53B-9F7B-4594-82D6-CD0F8356EB1A}"/>
              </a:ext>
            </a:extLst>
          </p:cNvPr>
          <p:cNvPicPr>
            <a:picLocks noChangeAspect="1"/>
          </p:cNvPicPr>
          <p:nvPr/>
        </p:nvPicPr>
        <p:blipFill>
          <a:blip r:embed="rId3"/>
          <a:stretch>
            <a:fillRect/>
          </a:stretch>
        </p:blipFill>
        <p:spPr>
          <a:xfrm>
            <a:off x="1779803" y="431801"/>
            <a:ext cx="8632395" cy="5093113"/>
          </a:xfrm>
          <a:prstGeom prst="rect">
            <a:avLst/>
          </a:prstGeom>
        </p:spPr>
      </p:pic>
      <p:pic>
        <p:nvPicPr>
          <p:cNvPr id="5" name="Billede 4">
            <a:extLst>
              <a:ext uri="{FF2B5EF4-FFF2-40B4-BE49-F238E27FC236}">
                <a16:creationId xmlns:a16="http://schemas.microsoft.com/office/drawing/2014/main" id="{B7D97360-4758-4DE6-B7EE-DB78707F3349}"/>
              </a:ext>
            </a:extLst>
          </p:cNvPr>
          <p:cNvPicPr>
            <a:picLocks noChangeAspect="1"/>
          </p:cNvPicPr>
          <p:nvPr/>
        </p:nvPicPr>
        <p:blipFill>
          <a:blip r:embed="rId4"/>
          <a:stretch>
            <a:fillRect/>
          </a:stretch>
        </p:blipFill>
        <p:spPr>
          <a:xfrm>
            <a:off x="3023660" y="5996567"/>
            <a:ext cx="5656345" cy="468815"/>
          </a:xfrm>
          <a:prstGeom prst="rect">
            <a:avLst/>
          </a:prstGeom>
        </p:spPr>
      </p:pic>
      <p:sp>
        <p:nvSpPr>
          <p:cNvPr id="2" name="Tekstfelt 1"/>
          <p:cNvSpPr txBox="1"/>
          <p:nvPr/>
        </p:nvSpPr>
        <p:spPr>
          <a:xfrm>
            <a:off x="1007435" y="5078855"/>
            <a:ext cx="1824203" cy="359009"/>
          </a:xfrm>
          <a:prstGeom prst="rect">
            <a:avLst/>
          </a:prstGeom>
          <a:noFill/>
        </p:spPr>
        <p:txBody>
          <a:bodyPr wrap="square" rtlCol="0">
            <a:spAutoFit/>
          </a:bodyPr>
          <a:lstStyle/>
          <a:p>
            <a:r>
              <a:rPr lang="da-DK" sz="1733" b="1" dirty="0">
                <a:latin typeface="Arial Bold"/>
                <a:cs typeface="Arial Bold"/>
              </a:rPr>
              <a:t>Præstrukturelt</a:t>
            </a:r>
          </a:p>
        </p:txBody>
      </p:sp>
      <p:sp>
        <p:nvSpPr>
          <p:cNvPr id="6" name="Tekstfelt 5"/>
          <p:cNvSpPr txBox="1"/>
          <p:nvPr/>
        </p:nvSpPr>
        <p:spPr>
          <a:xfrm>
            <a:off x="2421648" y="5540704"/>
            <a:ext cx="1824203" cy="359009"/>
          </a:xfrm>
          <a:prstGeom prst="rect">
            <a:avLst/>
          </a:prstGeom>
          <a:noFill/>
        </p:spPr>
        <p:txBody>
          <a:bodyPr wrap="square" rtlCol="0">
            <a:spAutoFit/>
          </a:bodyPr>
          <a:lstStyle/>
          <a:p>
            <a:r>
              <a:rPr lang="da-DK" sz="1733" b="1" dirty="0">
                <a:latin typeface="Arial Bold"/>
                <a:cs typeface="Arial Bold"/>
              </a:rPr>
              <a:t>unistrukturelt</a:t>
            </a:r>
          </a:p>
        </p:txBody>
      </p:sp>
      <p:sp>
        <p:nvSpPr>
          <p:cNvPr id="7" name="Tekstfelt 6"/>
          <p:cNvSpPr txBox="1"/>
          <p:nvPr/>
        </p:nvSpPr>
        <p:spPr>
          <a:xfrm>
            <a:off x="3831465" y="5078855"/>
            <a:ext cx="2020367" cy="359009"/>
          </a:xfrm>
          <a:prstGeom prst="rect">
            <a:avLst/>
          </a:prstGeom>
          <a:noFill/>
        </p:spPr>
        <p:txBody>
          <a:bodyPr wrap="square" rtlCol="0">
            <a:spAutoFit/>
          </a:bodyPr>
          <a:lstStyle/>
          <a:p>
            <a:r>
              <a:rPr lang="da-DK" sz="1733" b="1" dirty="0" err="1">
                <a:latin typeface="Arial Bold"/>
                <a:cs typeface="Arial Bold"/>
              </a:rPr>
              <a:t>multi</a:t>
            </a:r>
            <a:r>
              <a:rPr lang="da-DK" sz="1733" b="1" dirty="0">
                <a:latin typeface="Arial Bold"/>
                <a:cs typeface="Arial Bold"/>
              </a:rPr>
              <a:t>strukturelt</a:t>
            </a:r>
          </a:p>
        </p:txBody>
      </p:sp>
      <p:sp>
        <p:nvSpPr>
          <p:cNvPr id="8" name="Tekstfelt 7"/>
          <p:cNvSpPr txBox="1"/>
          <p:nvPr/>
        </p:nvSpPr>
        <p:spPr>
          <a:xfrm>
            <a:off x="5851831" y="5534718"/>
            <a:ext cx="1824203" cy="359009"/>
          </a:xfrm>
          <a:prstGeom prst="rect">
            <a:avLst/>
          </a:prstGeom>
          <a:noFill/>
        </p:spPr>
        <p:txBody>
          <a:bodyPr wrap="square" rtlCol="0">
            <a:spAutoFit/>
          </a:bodyPr>
          <a:lstStyle/>
          <a:p>
            <a:r>
              <a:rPr lang="da-DK" sz="1733" b="1" dirty="0">
                <a:latin typeface="Arial Bold"/>
                <a:cs typeface="Arial Bold"/>
              </a:rPr>
              <a:t>relationelt</a:t>
            </a:r>
          </a:p>
        </p:txBody>
      </p:sp>
      <p:sp>
        <p:nvSpPr>
          <p:cNvPr id="9" name="Tekstfelt 8"/>
          <p:cNvSpPr txBox="1"/>
          <p:nvPr/>
        </p:nvSpPr>
        <p:spPr>
          <a:xfrm>
            <a:off x="7883603" y="5524914"/>
            <a:ext cx="2402381" cy="359009"/>
          </a:xfrm>
          <a:prstGeom prst="rect">
            <a:avLst/>
          </a:prstGeom>
          <a:noFill/>
        </p:spPr>
        <p:txBody>
          <a:bodyPr wrap="square" rtlCol="0">
            <a:spAutoFit/>
          </a:bodyPr>
          <a:lstStyle/>
          <a:p>
            <a:r>
              <a:rPr lang="da-DK" sz="1733" b="1" dirty="0">
                <a:latin typeface="Arial Bold"/>
                <a:cs typeface="Arial Bold"/>
              </a:rPr>
              <a:t>Udvidet abstrakt</a:t>
            </a:r>
          </a:p>
        </p:txBody>
      </p:sp>
    </p:spTree>
    <p:extLst>
      <p:ext uri="{BB962C8B-B14F-4D97-AF65-F5344CB8AC3E}">
        <p14:creationId xmlns:p14="http://schemas.microsoft.com/office/powerpoint/2010/main" val="168352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44809-4AF9-4446-8015-4FCCAFD4C231}"/>
              </a:ext>
            </a:extLst>
          </p:cNvPr>
          <p:cNvSpPr>
            <a:spLocks noGrp="1"/>
          </p:cNvSpPr>
          <p:nvPr>
            <p:ph type="title"/>
          </p:nvPr>
        </p:nvSpPr>
        <p:spPr/>
        <p:txBody>
          <a:bodyPr>
            <a:noAutofit/>
          </a:bodyPr>
          <a:lstStyle/>
          <a:p>
            <a:r>
              <a:rPr lang="da-DK" sz="3600" b="1"/>
              <a:t>Verber på forskellige niveauer inspireret af SOLO</a:t>
            </a:r>
            <a:endParaRPr lang="da-DK" sz="3600" b="1">
              <a:cs typeface="Calibri Light"/>
            </a:endParaRPr>
          </a:p>
        </p:txBody>
      </p:sp>
      <p:graphicFrame>
        <p:nvGraphicFramePr>
          <p:cNvPr id="4" name="Tabel 4">
            <a:extLst>
              <a:ext uri="{FF2B5EF4-FFF2-40B4-BE49-F238E27FC236}">
                <a16:creationId xmlns:a16="http://schemas.microsoft.com/office/drawing/2014/main" id="{846DF47E-ACE2-4C1B-8883-10A95B5F412B}"/>
              </a:ext>
            </a:extLst>
          </p:cNvPr>
          <p:cNvGraphicFramePr>
            <a:graphicFrameLocks noGrp="1"/>
          </p:cNvGraphicFramePr>
          <p:nvPr/>
        </p:nvGraphicFramePr>
        <p:xfrm>
          <a:off x="468000" y="1528559"/>
          <a:ext cx="10962000" cy="4297680"/>
        </p:xfrm>
        <a:graphic>
          <a:graphicData uri="http://schemas.openxmlformats.org/drawingml/2006/table">
            <a:tbl>
              <a:tblPr firstRow="1" bandRow="1">
                <a:tableStyleId>{5C22544A-7EE6-4342-B048-85BDC9FD1C3A}</a:tableStyleId>
              </a:tblPr>
              <a:tblGrid>
                <a:gridCol w="2740500">
                  <a:extLst>
                    <a:ext uri="{9D8B030D-6E8A-4147-A177-3AD203B41FA5}">
                      <a16:colId xmlns:a16="http://schemas.microsoft.com/office/drawing/2014/main" val="3538808333"/>
                    </a:ext>
                  </a:extLst>
                </a:gridCol>
                <a:gridCol w="2740500">
                  <a:extLst>
                    <a:ext uri="{9D8B030D-6E8A-4147-A177-3AD203B41FA5}">
                      <a16:colId xmlns:a16="http://schemas.microsoft.com/office/drawing/2014/main" val="525387152"/>
                    </a:ext>
                  </a:extLst>
                </a:gridCol>
                <a:gridCol w="2740500">
                  <a:extLst>
                    <a:ext uri="{9D8B030D-6E8A-4147-A177-3AD203B41FA5}">
                      <a16:colId xmlns:a16="http://schemas.microsoft.com/office/drawing/2014/main" val="2319477381"/>
                    </a:ext>
                  </a:extLst>
                </a:gridCol>
                <a:gridCol w="2740500">
                  <a:extLst>
                    <a:ext uri="{9D8B030D-6E8A-4147-A177-3AD203B41FA5}">
                      <a16:colId xmlns:a16="http://schemas.microsoft.com/office/drawing/2014/main" val="278716732"/>
                    </a:ext>
                  </a:extLst>
                </a:gridCol>
              </a:tblGrid>
              <a:tr h="370840">
                <a:tc>
                  <a:txBody>
                    <a:bodyPr/>
                    <a:lstStyle/>
                    <a:p>
                      <a:r>
                        <a:rPr lang="da-DK" dirty="0"/>
                        <a:t>UNISTRUKTURELT</a:t>
                      </a:r>
                    </a:p>
                  </a:txBody>
                  <a:tcPr/>
                </a:tc>
                <a:tc>
                  <a:txBody>
                    <a:bodyPr/>
                    <a:lstStyle/>
                    <a:p>
                      <a:r>
                        <a:rPr lang="da-DK" sz="1700" dirty="0"/>
                        <a:t>MULTIINSTRUKTURELT</a:t>
                      </a:r>
                    </a:p>
                    <a:p>
                      <a:endParaRPr lang="da-DK" dirty="0"/>
                    </a:p>
                  </a:txBody>
                  <a:tcPr/>
                </a:tc>
                <a:tc>
                  <a:txBody>
                    <a:bodyPr/>
                    <a:lstStyle/>
                    <a:p>
                      <a:r>
                        <a:rPr lang="da-DK" dirty="0"/>
                        <a:t>RELATIONELT</a:t>
                      </a:r>
                    </a:p>
                    <a:p>
                      <a:endParaRPr lang="da-DK" dirty="0"/>
                    </a:p>
                  </a:txBody>
                  <a:tcPr/>
                </a:tc>
                <a:tc>
                  <a:txBody>
                    <a:bodyPr/>
                    <a:lstStyle/>
                    <a:p>
                      <a:r>
                        <a:rPr lang="da-DK" sz="1800" dirty="0"/>
                        <a:t>ABSTRAKT UDVIDET</a:t>
                      </a:r>
                    </a:p>
                    <a:p>
                      <a:endParaRPr lang="da-DK" dirty="0"/>
                    </a:p>
                  </a:txBody>
                  <a:tcPr/>
                </a:tc>
                <a:extLst>
                  <a:ext uri="{0D108BD9-81ED-4DB2-BD59-A6C34878D82A}">
                    <a16:rowId xmlns:a16="http://schemas.microsoft.com/office/drawing/2014/main" val="3258337555"/>
                  </a:ext>
                </a:extLst>
              </a:tr>
              <a:tr h="370840">
                <a:tc>
                  <a:txBody>
                    <a:bodyPr/>
                    <a:lstStyle/>
                    <a:p>
                      <a:pPr marL="285750" indent="-285750">
                        <a:buFont typeface="Arial" panose="020B0604020202020204" pitchFamily="34" charset="0"/>
                        <a:buChar char="•"/>
                      </a:pPr>
                      <a:r>
                        <a:rPr lang="da-DK"/>
                        <a:t>Gengive </a:t>
                      </a:r>
                    </a:p>
                    <a:p>
                      <a:pPr marL="285750" indent="-285750">
                        <a:buFont typeface="Arial" panose="020B0604020202020204" pitchFamily="34" charset="0"/>
                        <a:buChar char="•"/>
                      </a:pPr>
                      <a:r>
                        <a:rPr lang="da-DK"/>
                        <a:t>Genkende </a:t>
                      </a:r>
                    </a:p>
                    <a:p>
                      <a:pPr marL="285750" indent="-285750">
                        <a:buFont typeface="Arial" panose="020B0604020202020204" pitchFamily="34" charset="0"/>
                        <a:buChar char="•"/>
                      </a:pPr>
                      <a:r>
                        <a:rPr lang="da-DK"/>
                        <a:t>Opremse </a:t>
                      </a:r>
                    </a:p>
                    <a:p>
                      <a:pPr marL="285750" indent="-285750">
                        <a:buFont typeface="Arial" panose="020B0604020202020204" pitchFamily="34" charset="0"/>
                        <a:buChar char="•"/>
                      </a:pPr>
                      <a:r>
                        <a:rPr lang="da-DK"/>
                        <a:t>Definere</a:t>
                      </a:r>
                    </a:p>
                    <a:p>
                      <a:pPr marL="285750" indent="-285750">
                        <a:buFont typeface="Arial" panose="020B0604020202020204" pitchFamily="34" charset="0"/>
                        <a:buChar char="•"/>
                      </a:pPr>
                      <a:r>
                        <a:rPr lang="da-DK"/>
                        <a:t>Huske </a:t>
                      </a:r>
                    </a:p>
                    <a:p>
                      <a:pPr marL="285750" indent="-285750">
                        <a:buFont typeface="Arial" panose="020B0604020202020204" pitchFamily="34" charset="0"/>
                        <a:buChar char="•"/>
                      </a:pPr>
                      <a:r>
                        <a:rPr lang="da-DK"/>
                        <a:t>Imitere</a:t>
                      </a:r>
                    </a:p>
                    <a:p>
                      <a:pPr marL="285750" indent="-285750">
                        <a:buFont typeface="Arial" panose="020B0604020202020204" pitchFamily="34" charset="0"/>
                        <a:buChar char="•"/>
                      </a:pPr>
                      <a:r>
                        <a:rPr lang="da-DK"/>
                        <a:t>Følge simpel procedure</a:t>
                      </a:r>
                    </a:p>
                    <a:p>
                      <a:pPr marL="285750" indent="-285750">
                        <a:buFont typeface="Arial" panose="020B0604020202020204" pitchFamily="34" charset="0"/>
                        <a:buChar char="•"/>
                      </a:pPr>
                      <a:r>
                        <a:rPr lang="da-DK"/>
                        <a:t>Nævne </a:t>
                      </a:r>
                    </a:p>
                    <a:p>
                      <a:pPr marL="285750" indent="-285750">
                        <a:buFont typeface="Arial" panose="020B0604020202020204" pitchFamily="34" charset="0"/>
                        <a:buChar char="•"/>
                      </a:pPr>
                      <a:r>
                        <a:rPr lang="da-DK"/>
                        <a:t>Give overordnet beskrivelse af </a:t>
                      </a:r>
                    </a:p>
                    <a:p>
                      <a:pPr marL="285750" indent="-285750">
                        <a:buFont typeface="Arial" panose="020B0604020202020204" pitchFamily="34" charset="0"/>
                        <a:buChar char="•"/>
                      </a:pPr>
                      <a:r>
                        <a:rPr lang="da-DK"/>
                        <a:t>Etc.</a:t>
                      </a:r>
                    </a:p>
                    <a:p>
                      <a:endParaRPr lang="da-DK"/>
                    </a:p>
                  </a:txBody>
                  <a:tcPr/>
                </a:tc>
                <a:tc>
                  <a:txBody>
                    <a:bodyPr/>
                    <a:lstStyle/>
                    <a:p>
                      <a:pPr marL="285750" indent="-285750">
                        <a:buFont typeface="Arial" panose="020B0604020202020204" pitchFamily="34" charset="0"/>
                        <a:buChar char="•"/>
                      </a:pPr>
                      <a:r>
                        <a:rPr lang="da-DK"/>
                        <a:t>Udspecificere</a:t>
                      </a:r>
                    </a:p>
                    <a:p>
                      <a:pPr marL="285750" indent="-285750">
                        <a:buFont typeface="Arial" panose="020B0604020202020204" pitchFamily="34" charset="0"/>
                        <a:buChar char="•"/>
                      </a:pPr>
                      <a:r>
                        <a:rPr lang="da-DK"/>
                        <a:t>Give detaljeret beskrivelse af </a:t>
                      </a:r>
                    </a:p>
                    <a:p>
                      <a:pPr marL="285750" indent="-285750">
                        <a:buFont typeface="Arial" panose="020B0604020202020204" pitchFamily="34" charset="0"/>
                        <a:buChar char="•"/>
                      </a:pPr>
                      <a:r>
                        <a:rPr lang="da-DK"/>
                        <a:t>Identificere</a:t>
                      </a:r>
                    </a:p>
                    <a:p>
                      <a:pPr marL="285750" indent="-285750">
                        <a:buFont typeface="Arial" panose="020B0604020202020204" pitchFamily="34" charset="0"/>
                        <a:buChar char="•"/>
                      </a:pPr>
                      <a:r>
                        <a:rPr lang="da-DK"/>
                        <a:t>Kategorisere</a:t>
                      </a:r>
                    </a:p>
                    <a:p>
                      <a:pPr marL="285750" indent="-285750">
                        <a:buFont typeface="Arial" panose="020B0604020202020204" pitchFamily="34" charset="0"/>
                        <a:buChar char="•"/>
                      </a:pPr>
                      <a:r>
                        <a:rPr lang="da-DK"/>
                        <a:t>Klassificere</a:t>
                      </a:r>
                    </a:p>
                    <a:p>
                      <a:pPr marL="285750" indent="-285750">
                        <a:buFont typeface="Arial" panose="020B0604020202020204" pitchFamily="34" charset="0"/>
                        <a:buChar char="•"/>
                      </a:pPr>
                      <a:r>
                        <a:rPr lang="da-DK"/>
                        <a:t>Strukturere</a:t>
                      </a:r>
                    </a:p>
                    <a:p>
                      <a:pPr marL="285750" indent="-285750">
                        <a:buFont typeface="Arial" panose="020B0604020202020204" pitchFamily="34" charset="0"/>
                        <a:buChar char="•"/>
                      </a:pPr>
                      <a:r>
                        <a:rPr lang="da-DK"/>
                        <a:t>Beregne</a:t>
                      </a:r>
                    </a:p>
                    <a:p>
                      <a:pPr marL="285750" indent="-285750">
                        <a:buFont typeface="Arial" panose="020B0604020202020204" pitchFamily="34" charset="0"/>
                        <a:buChar char="•"/>
                      </a:pPr>
                      <a:r>
                        <a:rPr lang="da-DK"/>
                        <a:t>Skelne </a:t>
                      </a:r>
                    </a:p>
                    <a:p>
                      <a:pPr marL="285750" indent="-285750">
                        <a:buFont typeface="Arial" panose="020B0604020202020204" pitchFamily="34" charset="0"/>
                        <a:buChar char="•"/>
                      </a:pPr>
                      <a:r>
                        <a:rPr lang="da-DK"/>
                        <a:t>Opliste </a:t>
                      </a:r>
                    </a:p>
                    <a:p>
                      <a:pPr marL="285750" indent="-285750">
                        <a:buFont typeface="Arial" panose="020B0604020202020204" pitchFamily="34" charset="0"/>
                        <a:buChar char="•"/>
                      </a:pPr>
                      <a:r>
                        <a:rPr lang="da-DK"/>
                        <a:t>Etc.</a:t>
                      </a:r>
                    </a:p>
                    <a:p>
                      <a:pPr marL="0" indent="0">
                        <a:buFont typeface="Arial" panose="020B0604020202020204" pitchFamily="34" charset="0"/>
                        <a:buNone/>
                      </a:pPr>
                      <a:endParaRPr lang="da-DK"/>
                    </a:p>
                    <a:p>
                      <a:pPr marL="285750" indent="-285750">
                        <a:buFont typeface="Arial" panose="020B0604020202020204" pitchFamily="34" charset="0"/>
                        <a:buChar char="•"/>
                      </a:pPr>
                      <a:endParaRPr lang="da-DK"/>
                    </a:p>
                  </a:txBody>
                  <a:tcPr/>
                </a:tc>
                <a:tc>
                  <a:txBody>
                    <a:bodyPr/>
                    <a:lstStyle/>
                    <a:p>
                      <a:pPr marL="285750" indent="-285750">
                        <a:buFont typeface="Arial" panose="020B0604020202020204" pitchFamily="34" charset="0"/>
                        <a:buChar char="•"/>
                      </a:pPr>
                      <a:r>
                        <a:rPr lang="da-DK"/>
                        <a:t>Sammenligne</a:t>
                      </a:r>
                    </a:p>
                    <a:p>
                      <a:pPr marL="285750" indent="-285750">
                        <a:buFont typeface="Arial" panose="020B0604020202020204" pitchFamily="34" charset="0"/>
                        <a:buChar char="•"/>
                      </a:pPr>
                      <a:r>
                        <a:rPr lang="da-DK"/>
                        <a:t>Forklare årsager</a:t>
                      </a:r>
                    </a:p>
                    <a:p>
                      <a:pPr marL="285750" indent="-285750">
                        <a:buFont typeface="Arial" panose="020B0604020202020204" pitchFamily="34" charset="0"/>
                        <a:buChar char="•"/>
                      </a:pPr>
                      <a:r>
                        <a:rPr lang="da-DK"/>
                        <a:t>Analysere</a:t>
                      </a:r>
                    </a:p>
                    <a:p>
                      <a:pPr marL="285750" indent="-285750">
                        <a:buFont typeface="Arial" panose="020B0604020202020204" pitchFamily="34" charset="0"/>
                        <a:buChar char="•"/>
                      </a:pPr>
                      <a:r>
                        <a:rPr lang="da-DK"/>
                        <a:t>Relatere</a:t>
                      </a:r>
                    </a:p>
                    <a:p>
                      <a:pPr marL="285750" indent="-285750">
                        <a:buFont typeface="Arial" panose="020B0604020202020204" pitchFamily="34" charset="0"/>
                        <a:buChar char="•"/>
                      </a:pPr>
                      <a:r>
                        <a:rPr lang="da-DK"/>
                        <a:t>Anvende </a:t>
                      </a:r>
                    </a:p>
                    <a:p>
                      <a:pPr marL="285750" indent="-285750">
                        <a:buFont typeface="Arial" panose="020B0604020202020204" pitchFamily="34" charset="0"/>
                        <a:buChar char="•"/>
                      </a:pPr>
                      <a:r>
                        <a:rPr lang="da-DK"/>
                        <a:t>Formulere spørgsmål</a:t>
                      </a:r>
                    </a:p>
                    <a:p>
                      <a:pPr marL="285750" indent="-285750">
                        <a:buFont typeface="Arial" panose="020B0604020202020204" pitchFamily="34" charset="0"/>
                        <a:buChar char="•"/>
                      </a:pPr>
                      <a:r>
                        <a:rPr lang="da-DK"/>
                        <a:t>Konkludere</a:t>
                      </a:r>
                    </a:p>
                    <a:p>
                      <a:pPr marL="285750" indent="-285750">
                        <a:buFont typeface="Arial" panose="020B0604020202020204" pitchFamily="34" charset="0"/>
                        <a:buChar char="•"/>
                      </a:pPr>
                      <a:r>
                        <a:rPr lang="da-DK"/>
                        <a:t>Diskutere </a:t>
                      </a:r>
                    </a:p>
                    <a:p>
                      <a:pPr marL="285750" indent="-285750">
                        <a:buFont typeface="Arial" panose="020B0604020202020204" pitchFamily="34" charset="0"/>
                        <a:buChar char="•"/>
                      </a:pPr>
                      <a:r>
                        <a:rPr lang="da-DK"/>
                        <a:t>Etc.</a:t>
                      </a:r>
                    </a:p>
                  </a:txBody>
                  <a:tcPr/>
                </a:tc>
                <a:tc>
                  <a:txBody>
                    <a:bodyPr/>
                    <a:lstStyle/>
                    <a:p>
                      <a:pPr marL="285750" indent="-285750">
                        <a:buFont typeface="Arial" panose="020B0604020202020204" pitchFamily="34" charset="0"/>
                        <a:buChar char="•"/>
                      </a:pPr>
                      <a:r>
                        <a:rPr lang="da-DK" dirty="0"/>
                        <a:t>Teoretisere</a:t>
                      </a:r>
                    </a:p>
                    <a:p>
                      <a:pPr marL="285750" indent="-285750">
                        <a:buFont typeface="Arial" panose="020B0604020202020204" pitchFamily="34" charset="0"/>
                        <a:buChar char="•"/>
                      </a:pPr>
                      <a:r>
                        <a:rPr lang="da-DK" dirty="0"/>
                        <a:t>Generalisere</a:t>
                      </a:r>
                    </a:p>
                    <a:p>
                      <a:pPr marL="285750" indent="-285750">
                        <a:buFont typeface="Arial" panose="020B0604020202020204" pitchFamily="34" charset="0"/>
                        <a:buChar char="•"/>
                      </a:pPr>
                      <a:r>
                        <a:rPr lang="da-DK" dirty="0"/>
                        <a:t>Forudsige</a:t>
                      </a:r>
                    </a:p>
                    <a:p>
                      <a:pPr marL="285750" indent="-285750">
                        <a:buFont typeface="Arial" panose="020B0604020202020204" pitchFamily="34" charset="0"/>
                        <a:buChar char="•"/>
                      </a:pPr>
                      <a:r>
                        <a:rPr lang="da-DK" dirty="0"/>
                        <a:t>Forestille sig </a:t>
                      </a:r>
                    </a:p>
                    <a:p>
                      <a:pPr marL="285750" indent="-285750">
                        <a:buFont typeface="Arial" panose="020B0604020202020204" pitchFamily="34" charset="0"/>
                        <a:buChar char="•"/>
                      </a:pPr>
                      <a:r>
                        <a:rPr lang="da-DK" dirty="0"/>
                        <a:t>Opstille hypotese </a:t>
                      </a:r>
                    </a:p>
                    <a:p>
                      <a:pPr marL="285750" indent="-285750">
                        <a:buFont typeface="Arial" panose="020B0604020202020204" pitchFamily="34" charset="0"/>
                        <a:buChar char="•"/>
                      </a:pPr>
                      <a:r>
                        <a:rPr lang="da-DK" dirty="0"/>
                        <a:t>Reflektere</a:t>
                      </a:r>
                    </a:p>
                    <a:p>
                      <a:pPr marL="285750" indent="-285750">
                        <a:buFont typeface="Arial" panose="020B0604020202020204" pitchFamily="34" charset="0"/>
                        <a:buChar char="•"/>
                      </a:pPr>
                      <a:r>
                        <a:rPr lang="da-DK" dirty="0"/>
                        <a:t>Perspektivere</a:t>
                      </a:r>
                    </a:p>
                    <a:p>
                      <a:pPr marL="285750" indent="-285750">
                        <a:buFont typeface="Arial" panose="020B0604020202020204" pitchFamily="34" charset="0"/>
                        <a:buChar char="•"/>
                      </a:pPr>
                      <a:r>
                        <a:rPr lang="da-DK" dirty="0"/>
                        <a:t>Udvikle </a:t>
                      </a:r>
                    </a:p>
                    <a:p>
                      <a:pPr marL="285750" indent="-285750">
                        <a:buFont typeface="Arial" panose="020B0604020202020204" pitchFamily="34" charset="0"/>
                        <a:buChar char="•"/>
                      </a:pPr>
                      <a:r>
                        <a:rPr lang="da-DK" dirty="0"/>
                        <a:t>Etc.</a:t>
                      </a:r>
                    </a:p>
                    <a:p>
                      <a:pPr marL="285750" indent="-285750">
                        <a:buFont typeface="Arial" panose="020B0604020202020204" pitchFamily="34" charset="0"/>
                        <a:buChar char="•"/>
                      </a:pPr>
                      <a:endParaRPr lang="da-DK" dirty="0"/>
                    </a:p>
                  </a:txBody>
                  <a:tcPr/>
                </a:tc>
                <a:extLst>
                  <a:ext uri="{0D108BD9-81ED-4DB2-BD59-A6C34878D82A}">
                    <a16:rowId xmlns:a16="http://schemas.microsoft.com/office/drawing/2014/main" val="762218477"/>
                  </a:ext>
                </a:extLst>
              </a:tr>
            </a:tbl>
          </a:graphicData>
        </a:graphic>
      </p:graphicFrame>
    </p:spTree>
    <p:extLst>
      <p:ext uri="{BB962C8B-B14F-4D97-AF65-F5344CB8AC3E}">
        <p14:creationId xmlns:p14="http://schemas.microsoft.com/office/powerpoint/2010/main" val="196089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3170E-CDA7-4E42-A748-10162B43CD9D}"/>
              </a:ext>
            </a:extLst>
          </p:cNvPr>
          <p:cNvSpPr>
            <a:spLocks noGrp="1"/>
          </p:cNvSpPr>
          <p:nvPr>
            <p:ph type="title"/>
          </p:nvPr>
        </p:nvSpPr>
        <p:spPr>
          <a:xfrm>
            <a:off x="911424" y="527045"/>
            <a:ext cx="9985011" cy="633356"/>
          </a:xfrm>
        </p:spPr>
        <p:txBody>
          <a:bodyPr/>
          <a:lstStyle/>
          <a:p>
            <a:r>
              <a:rPr lang="da-DK" sz="3733" dirty="0"/>
              <a:t>Taksonomier kan anvendes til at</a:t>
            </a:r>
          </a:p>
        </p:txBody>
      </p:sp>
      <p:sp>
        <p:nvSpPr>
          <p:cNvPr id="3" name="Pladsholder til indhold 2">
            <a:extLst>
              <a:ext uri="{FF2B5EF4-FFF2-40B4-BE49-F238E27FC236}">
                <a16:creationId xmlns:a16="http://schemas.microsoft.com/office/drawing/2014/main" id="{E6C1284A-F23C-43E2-A311-FA7A73087FE9}"/>
              </a:ext>
            </a:extLst>
          </p:cNvPr>
          <p:cNvSpPr>
            <a:spLocks noGrp="1"/>
          </p:cNvSpPr>
          <p:nvPr>
            <p:ph idx="1"/>
          </p:nvPr>
        </p:nvSpPr>
        <p:spPr>
          <a:xfrm>
            <a:off x="911424" y="1285875"/>
            <a:ext cx="10273043" cy="4951415"/>
          </a:xfrm>
        </p:spPr>
        <p:txBody>
          <a:bodyPr>
            <a:normAutofit/>
          </a:bodyPr>
          <a:lstStyle/>
          <a:p>
            <a:r>
              <a:rPr lang="da-DK" sz="2400" dirty="0"/>
              <a:t>udforme tydelige læringsmål, der kan beskrives med progression og understøtter læringsprogression</a:t>
            </a:r>
          </a:p>
          <a:p>
            <a:endParaRPr lang="da-DK" sz="2400" dirty="0"/>
          </a:p>
          <a:p>
            <a:r>
              <a:rPr lang="da-DK" sz="2400" dirty="0"/>
              <a:t>opstille kriterier for opnåelse af læringsmål, der kan vise skridt på vejen til fuld opnåelse af mål (succeskriterier) og inddrager eleverne i vurdering af læringsudbyttet</a:t>
            </a:r>
          </a:p>
          <a:p>
            <a:endParaRPr lang="da-DK" sz="2400" dirty="0"/>
          </a:p>
          <a:p>
            <a:r>
              <a:rPr lang="da-DK" sz="2400" dirty="0"/>
              <a:t>Udforme læringsaktiviteter og elevopgaver på forskellige niveauer så læringsudfordringen er passende for konkrete elever</a:t>
            </a:r>
          </a:p>
          <a:p>
            <a:endParaRPr lang="da-DK" sz="2400" dirty="0"/>
          </a:p>
          <a:p>
            <a:r>
              <a:rPr lang="da-DK" sz="2400" dirty="0"/>
              <a:t>vurdere elevers præstationer i forhold til læringsintentionen og give dem tydelig feedback</a:t>
            </a:r>
          </a:p>
          <a:p>
            <a:pPr marL="0" indent="0">
              <a:buNone/>
            </a:pPr>
            <a:endParaRPr lang="da-DK" sz="2400" dirty="0"/>
          </a:p>
        </p:txBody>
      </p:sp>
      <p:sp>
        <p:nvSpPr>
          <p:cNvPr id="4" name="Pladsholder til dato 3">
            <a:extLst>
              <a:ext uri="{FF2B5EF4-FFF2-40B4-BE49-F238E27FC236}">
                <a16:creationId xmlns:a16="http://schemas.microsoft.com/office/drawing/2014/main" id="{5E13A6E6-C073-461B-8904-94AAB8488115}"/>
              </a:ext>
            </a:extLst>
          </p:cNvPr>
          <p:cNvSpPr>
            <a:spLocks noGrp="1"/>
          </p:cNvSpPr>
          <p:nvPr>
            <p:ph type="dt" sz="half" idx="10"/>
          </p:nvPr>
        </p:nvSpPr>
        <p:spPr/>
        <p:txBody>
          <a:bodyPr/>
          <a:lstStyle/>
          <a:p>
            <a:fld id="{B75DDA82-2558-4DB2-9417-E5FD976BB0C1}" type="datetime1">
              <a:rPr lang="da-DK" noProof="0" smtClean="0"/>
              <a:t>25-10-2021</a:t>
            </a:fld>
            <a:endParaRPr lang="da-DK" noProof="0" dirty="0"/>
          </a:p>
        </p:txBody>
      </p:sp>
    </p:spTree>
    <p:extLst>
      <p:ext uri="{BB962C8B-B14F-4D97-AF65-F5344CB8AC3E}">
        <p14:creationId xmlns:p14="http://schemas.microsoft.com/office/powerpoint/2010/main" val="3333796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19A2F-1E77-4F0C-ABBE-1256083CB213}"/>
              </a:ext>
            </a:extLst>
          </p:cNvPr>
          <p:cNvSpPr>
            <a:spLocks noGrp="1"/>
          </p:cNvSpPr>
          <p:nvPr>
            <p:ph type="title"/>
          </p:nvPr>
        </p:nvSpPr>
        <p:spPr/>
        <p:txBody>
          <a:bodyPr/>
          <a:lstStyle/>
          <a:p>
            <a:r>
              <a:rPr lang="da-DK" dirty="0"/>
              <a:t>Taksonomier anvendt til at beskrive</a:t>
            </a:r>
          </a:p>
        </p:txBody>
      </p:sp>
      <p:sp>
        <p:nvSpPr>
          <p:cNvPr id="3" name="Pladsholder til indhold 2">
            <a:extLst>
              <a:ext uri="{FF2B5EF4-FFF2-40B4-BE49-F238E27FC236}">
                <a16:creationId xmlns:a16="http://schemas.microsoft.com/office/drawing/2014/main" id="{2B42C202-9354-44FF-89A5-ED0E6BFE38BE}"/>
              </a:ext>
            </a:extLst>
          </p:cNvPr>
          <p:cNvSpPr>
            <a:spLocks noGrp="1"/>
          </p:cNvSpPr>
          <p:nvPr>
            <p:ph idx="1"/>
          </p:nvPr>
        </p:nvSpPr>
        <p:spPr/>
        <p:txBody>
          <a:bodyPr/>
          <a:lstStyle/>
          <a:p>
            <a:pPr lvl="1"/>
            <a:r>
              <a:rPr lang="da-DK" sz="3200" dirty="0"/>
              <a:t>læringsmål på forskellige niveauer</a:t>
            </a:r>
          </a:p>
          <a:p>
            <a:pPr lvl="1"/>
            <a:endParaRPr lang="da-DK" sz="3200" dirty="0"/>
          </a:p>
          <a:p>
            <a:pPr lvl="1"/>
            <a:r>
              <a:rPr lang="da-DK" sz="3200" dirty="0"/>
              <a:t>uddannelser på forskellige niveauer</a:t>
            </a:r>
          </a:p>
          <a:p>
            <a:pPr lvl="1"/>
            <a:endParaRPr lang="da-DK" sz="3200" dirty="0"/>
          </a:p>
          <a:p>
            <a:pPr lvl="1"/>
            <a:r>
              <a:rPr lang="da-DK" sz="3200" dirty="0"/>
              <a:t>fag på forskellige niveauer</a:t>
            </a:r>
          </a:p>
          <a:p>
            <a:endParaRPr lang="da-DK" dirty="0"/>
          </a:p>
        </p:txBody>
      </p:sp>
    </p:spTree>
    <p:extLst>
      <p:ext uri="{BB962C8B-B14F-4D97-AF65-F5344CB8AC3E}">
        <p14:creationId xmlns:p14="http://schemas.microsoft.com/office/powerpoint/2010/main" val="21532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1A0EF-7F68-4EAC-9792-1F8E2150C264}"/>
              </a:ext>
            </a:extLst>
          </p:cNvPr>
          <p:cNvSpPr>
            <a:spLocks noGrp="1"/>
          </p:cNvSpPr>
          <p:nvPr>
            <p:ph type="title"/>
          </p:nvPr>
        </p:nvSpPr>
        <p:spPr>
          <a:xfrm>
            <a:off x="838200" y="365125"/>
            <a:ext cx="10515600" cy="1232027"/>
          </a:xfrm>
        </p:spPr>
        <p:txBody>
          <a:bodyPr>
            <a:normAutofit fontScale="90000"/>
          </a:bodyPr>
          <a:lstStyle/>
          <a:p>
            <a:r>
              <a:rPr lang="da-DK" dirty="0"/>
              <a:t>Taksonomier kan anvendes til at beskrive uddannelsesniveauer </a:t>
            </a:r>
          </a:p>
        </p:txBody>
      </p:sp>
      <p:sp>
        <p:nvSpPr>
          <p:cNvPr id="3" name="Pladsholder til indhold 2">
            <a:extLst>
              <a:ext uri="{FF2B5EF4-FFF2-40B4-BE49-F238E27FC236}">
                <a16:creationId xmlns:a16="http://schemas.microsoft.com/office/drawing/2014/main" id="{A248BC66-DF6C-4871-9019-DC61366D3F3E}"/>
              </a:ext>
            </a:extLst>
          </p:cNvPr>
          <p:cNvSpPr>
            <a:spLocks noGrp="1"/>
          </p:cNvSpPr>
          <p:nvPr>
            <p:ph idx="1"/>
          </p:nvPr>
        </p:nvSpPr>
        <p:spPr>
          <a:xfrm>
            <a:off x="838200" y="2535936"/>
            <a:ext cx="10515600" cy="3641026"/>
          </a:xfrm>
        </p:spPr>
        <p:txBody>
          <a:bodyPr/>
          <a:lstStyle/>
          <a:p>
            <a:r>
              <a:rPr lang="da-DK" dirty="0"/>
              <a:t>EUD er niveau 4 i kvalifikationsrammen for livslang læring</a:t>
            </a:r>
          </a:p>
          <a:p>
            <a:endParaRPr lang="da-DK" dirty="0"/>
          </a:p>
          <a:p>
            <a:r>
              <a:rPr lang="da-DK" dirty="0"/>
              <a:t>Målene er beskrevet i de tre målkategorier: Viden, færdigheder og kompetencer</a:t>
            </a:r>
          </a:p>
          <a:p>
            <a:endParaRPr lang="da-DK" dirty="0"/>
          </a:p>
          <a:p>
            <a:r>
              <a:rPr lang="da-DK" sz="1400" dirty="0">
                <a:hlinkClick r:id="rId2"/>
              </a:rPr>
              <a:t>https://ufm.dk/uddannelse/anerkendelse-og-dokumentation/dokumentation/kvalifikationsrammer/niveauer-i-kvalifikationsrammen</a:t>
            </a:r>
            <a:r>
              <a:rPr lang="da-DK" sz="1400" dirty="0"/>
              <a:t> </a:t>
            </a:r>
          </a:p>
          <a:p>
            <a:r>
              <a:rPr lang="da-DK" sz="1400" dirty="0">
                <a:hlinkClick r:id="rId3"/>
              </a:rPr>
              <a:t>https://ufm.dk/uddannelse/anerkendelse-og-dokumentation/dokumentation/kvalifikationsrammer/niveauer-i-kvalifikationsrammen/niveau-4</a:t>
            </a:r>
            <a:r>
              <a:rPr lang="da-DK" sz="1400" dirty="0"/>
              <a:t> </a:t>
            </a:r>
          </a:p>
        </p:txBody>
      </p:sp>
    </p:spTree>
    <p:extLst>
      <p:ext uri="{BB962C8B-B14F-4D97-AF65-F5344CB8AC3E}">
        <p14:creationId xmlns:p14="http://schemas.microsoft.com/office/powerpoint/2010/main" val="413535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498BF48-CA9F-429A-9D54-00764B80B4AE}"/>
              </a:ext>
            </a:extLst>
          </p:cNvPr>
          <p:cNvPicPr>
            <a:picLocks noChangeAspect="1"/>
          </p:cNvPicPr>
          <p:nvPr/>
        </p:nvPicPr>
        <p:blipFill>
          <a:blip r:embed="rId4"/>
          <a:stretch>
            <a:fillRect/>
          </a:stretch>
        </p:blipFill>
        <p:spPr>
          <a:xfrm>
            <a:off x="1371600" y="0"/>
            <a:ext cx="9448800" cy="6858000"/>
          </a:xfrm>
          <a:prstGeom prst="rect">
            <a:avLst/>
          </a:prstGeom>
        </p:spPr>
      </p:pic>
      <p:sp>
        <p:nvSpPr>
          <p:cNvPr id="6" name="Ellipse 5">
            <a:extLst>
              <a:ext uri="{FF2B5EF4-FFF2-40B4-BE49-F238E27FC236}">
                <a16:creationId xmlns:a16="http://schemas.microsoft.com/office/drawing/2014/main" id="{4A78B7EB-7434-458F-A22E-5A5ACDE04640}"/>
              </a:ext>
            </a:extLst>
          </p:cNvPr>
          <p:cNvSpPr/>
          <p:nvPr/>
        </p:nvSpPr>
        <p:spPr>
          <a:xfrm>
            <a:off x="1371600" y="3767328"/>
            <a:ext cx="1737360" cy="1168904"/>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2400" dirty="0" err="1"/>
          </a:p>
        </p:txBody>
      </p:sp>
    </p:spTree>
    <p:custDataLst>
      <p:tags r:id="rId1"/>
    </p:custDataLst>
    <p:extLst>
      <p:ext uri="{BB962C8B-B14F-4D97-AF65-F5344CB8AC3E}">
        <p14:creationId xmlns:p14="http://schemas.microsoft.com/office/powerpoint/2010/main" val="3925701078"/>
      </p:ext>
    </p:extLst>
  </p:cSld>
  <p:clrMapOvr>
    <a:masterClrMapping/>
  </p:clrMapOvr>
  <mc:AlternateContent xmlns:mc="http://schemas.openxmlformats.org/markup-compatibility/2006" xmlns:p14="http://schemas.microsoft.com/office/powerpoint/2010/main">
    <mc:Choice Requires="p14">
      <p:transition spd="slow" p14:dur="2000" advTm="53499"/>
    </mc:Choice>
    <mc:Fallback xmlns="">
      <p:transition spd="slow" advTm="534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0D3A1DF-FB30-42C4-ADEB-A3AA10B1C697}"/>
              </a:ext>
            </a:extLst>
          </p:cNvPr>
          <p:cNvSpPr>
            <a:spLocks noGrp="1"/>
          </p:cNvSpPr>
          <p:nvPr>
            <p:ph type="title"/>
          </p:nvPr>
        </p:nvSpPr>
        <p:spPr>
          <a:xfrm>
            <a:off x="468000" y="243840"/>
            <a:ext cx="11232000" cy="980160"/>
          </a:xfrm>
        </p:spPr>
        <p:txBody>
          <a:bodyPr>
            <a:normAutofit fontScale="90000"/>
          </a:bodyPr>
          <a:lstStyle/>
          <a:p>
            <a:r>
              <a:rPr lang="da-DK" dirty="0"/>
              <a:t>Mål for læringsudbytte</a:t>
            </a:r>
            <a:br>
              <a:rPr lang="da-DK" dirty="0"/>
            </a:br>
            <a:r>
              <a:rPr lang="da-DK" dirty="0"/>
              <a:t>niveau 4 i kvalifikationsrammen</a:t>
            </a:r>
          </a:p>
        </p:txBody>
      </p:sp>
      <p:sp>
        <p:nvSpPr>
          <p:cNvPr id="6" name="Pladsholder til tekst 5">
            <a:extLst>
              <a:ext uri="{FF2B5EF4-FFF2-40B4-BE49-F238E27FC236}">
                <a16:creationId xmlns:a16="http://schemas.microsoft.com/office/drawing/2014/main" id="{D1ED03E9-19B0-402C-BA5E-25427FDFDCE7}"/>
              </a:ext>
            </a:extLst>
          </p:cNvPr>
          <p:cNvSpPr>
            <a:spLocks noGrp="1"/>
          </p:cNvSpPr>
          <p:nvPr>
            <p:ph type="body" sz="quarter" idx="13"/>
          </p:nvPr>
        </p:nvSpPr>
        <p:spPr>
          <a:xfrm>
            <a:off x="480486" y="1463040"/>
            <a:ext cx="11231033" cy="4893310"/>
          </a:xfrm>
        </p:spPr>
        <p:txBody>
          <a:bodyPr>
            <a:noAutofit/>
          </a:bodyPr>
          <a:lstStyle/>
          <a:p>
            <a:pPr marL="0" indent="0" algn="l">
              <a:buNone/>
            </a:pPr>
            <a:r>
              <a:rPr lang="da-DK" sz="2400" b="1" i="0" dirty="0">
                <a:solidFill>
                  <a:srgbClr val="555555"/>
                </a:solidFill>
                <a:effectLst/>
                <a:latin typeface="campton-semibold"/>
              </a:rPr>
              <a:t>Viden</a:t>
            </a:r>
          </a:p>
          <a:p>
            <a:pPr algn="l">
              <a:buFont typeface="Arial" panose="020B0604020202020204" pitchFamily="34" charset="0"/>
              <a:buChar char="•"/>
            </a:pPr>
            <a:r>
              <a:rPr lang="da-DK" sz="2400" b="0" i="0" dirty="0">
                <a:solidFill>
                  <a:srgbClr val="555555"/>
                </a:solidFill>
                <a:effectLst/>
                <a:latin typeface="campton-book"/>
              </a:rPr>
              <a:t>Skal have viden om begreber, principper og processer inden for et erhvervs- eller fagområdes praksis eller i almene fag.</a:t>
            </a:r>
          </a:p>
          <a:p>
            <a:pPr algn="l">
              <a:buFont typeface="Arial" panose="020B0604020202020204" pitchFamily="34" charset="0"/>
              <a:buChar char="•"/>
            </a:pPr>
            <a:r>
              <a:rPr lang="da-DK" sz="2400" b="0" i="0" dirty="0">
                <a:solidFill>
                  <a:srgbClr val="555555"/>
                </a:solidFill>
                <a:effectLst/>
                <a:latin typeface="campton-book"/>
              </a:rPr>
              <a:t>Skal have forståelse af sammenhænge mellem faglige problemer og samfundsmæssige/internationale forhold.</a:t>
            </a:r>
          </a:p>
          <a:p>
            <a:pPr marL="0" indent="0" algn="l">
              <a:buNone/>
            </a:pPr>
            <a:r>
              <a:rPr lang="da-DK" sz="2400" b="1" i="0" dirty="0">
                <a:solidFill>
                  <a:srgbClr val="555555"/>
                </a:solidFill>
                <a:effectLst/>
                <a:latin typeface="campton-semibold"/>
              </a:rPr>
              <a:t>Færdigheder</a:t>
            </a:r>
          </a:p>
          <a:p>
            <a:pPr algn="l">
              <a:buFont typeface="Arial" panose="020B0604020202020204" pitchFamily="34" charset="0"/>
              <a:buChar char="•"/>
            </a:pPr>
            <a:r>
              <a:rPr lang="da-DK" sz="2400" b="0" i="0" dirty="0">
                <a:solidFill>
                  <a:srgbClr val="555555"/>
                </a:solidFill>
                <a:effectLst/>
                <a:latin typeface="campton-book"/>
              </a:rPr>
              <a:t>Skal kunne vælge og anvende relevante redskaber, metoder, teknikker og materialer indenfor et erhvervs- eller fagområde.</a:t>
            </a:r>
          </a:p>
          <a:p>
            <a:pPr algn="l">
              <a:buFont typeface="Arial" panose="020B0604020202020204" pitchFamily="34" charset="0"/>
              <a:buChar char="•"/>
            </a:pPr>
            <a:r>
              <a:rPr lang="da-DK" sz="2400" b="0" i="0" dirty="0">
                <a:solidFill>
                  <a:srgbClr val="555555"/>
                </a:solidFill>
                <a:effectLst/>
                <a:latin typeface="campton-book"/>
              </a:rPr>
              <a:t>Skal kunne identificere et praktisk og / eller teoretisk problem.</a:t>
            </a:r>
          </a:p>
          <a:p>
            <a:pPr algn="l">
              <a:buFont typeface="Arial" panose="020B0604020202020204" pitchFamily="34" charset="0"/>
              <a:buChar char="•"/>
            </a:pPr>
            <a:r>
              <a:rPr lang="da-DK" sz="2400" b="0" i="0" dirty="0">
                <a:solidFill>
                  <a:srgbClr val="555555"/>
                </a:solidFill>
                <a:effectLst/>
                <a:latin typeface="campton-book"/>
              </a:rPr>
              <a:t>Skal kunne vurdere kvaliteten af eget og andres arbejde i forhold til en given standard.</a:t>
            </a:r>
          </a:p>
          <a:p>
            <a:pPr algn="l">
              <a:buFont typeface="Arial" panose="020B0604020202020204" pitchFamily="34" charset="0"/>
              <a:buChar char="•"/>
            </a:pPr>
            <a:r>
              <a:rPr lang="da-DK" sz="2400" b="0" i="0" dirty="0">
                <a:solidFill>
                  <a:srgbClr val="555555"/>
                </a:solidFill>
                <a:effectLst/>
                <a:latin typeface="campton-book"/>
              </a:rPr>
              <a:t>Skal kunne anvende erhvervs- og fagområdets terminologi i kommunikationen med samarbejdspartnere og brugere.</a:t>
            </a:r>
          </a:p>
          <a:p>
            <a:pPr marL="0" indent="0" algn="l">
              <a:buNone/>
            </a:pPr>
            <a:endParaRPr lang="da-DK" sz="2000" dirty="0"/>
          </a:p>
        </p:txBody>
      </p:sp>
      <p:sp>
        <p:nvSpPr>
          <p:cNvPr id="4" name="Pladsholder til dato 3">
            <a:extLst>
              <a:ext uri="{FF2B5EF4-FFF2-40B4-BE49-F238E27FC236}">
                <a16:creationId xmlns:a16="http://schemas.microsoft.com/office/drawing/2014/main" id="{F706065D-FC2B-4A78-8671-2A3D235F6783}"/>
              </a:ext>
            </a:extLst>
          </p:cNvPr>
          <p:cNvSpPr>
            <a:spLocks noGrp="1"/>
          </p:cNvSpPr>
          <p:nvPr>
            <p:ph type="dt" sz="half" idx="14"/>
          </p:nvPr>
        </p:nvSpPr>
        <p:spPr/>
        <p:txBody>
          <a:bodyPr/>
          <a:lstStyle/>
          <a:p>
            <a:fld id="{6A3B3D89-C762-4CE5-AABD-B142D883170F}" type="datetime1">
              <a:rPr lang="da-DK" smtClean="0"/>
              <a:t>25-10-2021</a:t>
            </a:fld>
            <a:endParaRPr lang="da-DK"/>
          </a:p>
        </p:txBody>
      </p:sp>
    </p:spTree>
    <p:extLst>
      <p:ext uri="{BB962C8B-B14F-4D97-AF65-F5344CB8AC3E}">
        <p14:creationId xmlns:p14="http://schemas.microsoft.com/office/powerpoint/2010/main" val="184496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58A3B-9679-45B5-A0F3-E945F47809B2}"/>
              </a:ext>
            </a:extLst>
          </p:cNvPr>
          <p:cNvSpPr>
            <a:spLocks noGrp="1"/>
          </p:cNvSpPr>
          <p:nvPr>
            <p:ph type="title"/>
          </p:nvPr>
        </p:nvSpPr>
        <p:spPr/>
        <p:txBody>
          <a:bodyPr>
            <a:normAutofit/>
          </a:bodyPr>
          <a:lstStyle/>
          <a:p>
            <a:r>
              <a:rPr lang="da-DK" sz="3600" dirty="0"/>
              <a:t>Mål for dagen er, at den bidrager til at deltagerne kan</a:t>
            </a:r>
          </a:p>
        </p:txBody>
      </p:sp>
      <p:sp>
        <p:nvSpPr>
          <p:cNvPr id="3" name="Pladsholder til indhold 2">
            <a:extLst>
              <a:ext uri="{FF2B5EF4-FFF2-40B4-BE49-F238E27FC236}">
                <a16:creationId xmlns:a16="http://schemas.microsoft.com/office/drawing/2014/main" id="{A7FE97C9-C3C4-42F8-A055-8FCBAAA81992}"/>
              </a:ext>
            </a:extLst>
          </p:cNvPr>
          <p:cNvSpPr>
            <a:spLocks noGrp="1"/>
          </p:cNvSpPr>
          <p:nvPr>
            <p:ph idx="1"/>
          </p:nvPr>
        </p:nvSpPr>
        <p:spPr/>
        <p:txBody>
          <a:bodyPr/>
          <a:lstStyle/>
          <a:p>
            <a:endParaRPr lang="da-DK" dirty="0"/>
          </a:p>
          <a:p>
            <a:r>
              <a:rPr lang="da-DK" sz="3200" dirty="0"/>
              <a:t>formulere faglige mål på forskellige taksonomiske niveauer</a:t>
            </a:r>
          </a:p>
          <a:p>
            <a:endParaRPr lang="da-DK" sz="3200" dirty="0"/>
          </a:p>
          <a:p>
            <a:r>
              <a:rPr lang="da-DK" sz="3200" dirty="0"/>
              <a:t>planlægge undervisning, der rummer differentiering og understøtter elevernes læringsprogression</a:t>
            </a:r>
          </a:p>
        </p:txBody>
      </p:sp>
    </p:spTree>
    <p:extLst>
      <p:ext uri="{BB962C8B-B14F-4D97-AF65-F5344CB8AC3E}">
        <p14:creationId xmlns:p14="http://schemas.microsoft.com/office/powerpoint/2010/main" val="828103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0D3A1DF-FB30-42C4-ADEB-A3AA10B1C697}"/>
              </a:ext>
            </a:extLst>
          </p:cNvPr>
          <p:cNvSpPr>
            <a:spLocks noGrp="1"/>
          </p:cNvSpPr>
          <p:nvPr>
            <p:ph type="title"/>
          </p:nvPr>
        </p:nvSpPr>
        <p:spPr>
          <a:xfrm>
            <a:off x="480486" y="546888"/>
            <a:ext cx="11232000" cy="980160"/>
          </a:xfrm>
        </p:spPr>
        <p:txBody>
          <a:bodyPr>
            <a:normAutofit fontScale="90000"/>
          </a:bodyPr>
          <a:lstStyle/>
          <a:p>
            <a:r>
              <a:rPr lang="da-DK" dirty="0"/>
              <a:t>Mål for læringsudbytte</a:t>
            </a:r>
            <a:br>
              <a:rPr lang="da-DK" dirty="0"/>
            </a:br>
            <a:r>
              <a:rPr lang="da-DK" dirty="0"/>
              <a:t>niveau 4 i kvalifikationsrammen</a:t>
            </a:r>
          </a:p>
        </p:txBody>
      </p:sp>
      <p:sp>
        <p:nvSpPr>
          <p:cNvPr id="6" name="Pladsholder til tekst 5">
            <a:extLst>
              <a:ext uri="{FF2B5EF4-FFF2-40B4-BE49-F238E27FC236}">
                <a16:creationId xmlns:a16="http://schemas.microsoft.com/office/drawing/2014/main" id="{D1ED03E9-19B0-402C-BA5E-25427FDFDCE7}"/>
              </a:ext>
            </a:extLst>
          </p:cNvPr>
          <p:cNvSpPr>
            <a:spLocks noGrp="1"/>
          </p:cNvSpPr>
          <p:nvPr>
            <p:ph type="body" sz="quarter" idx="13"/>
          </p:nvPr>
        </p:nvSpPr>
        <p:spPr>
          <a:xfrm>
            <a:off x="480486" y="1950720"/>
            <a:ext cx="11231033" cy="4405630"/>
          </a:xfrm>
        </p:spPr>
        <p:txBody>
          <a:bodyPr>
            <a:noAutofit/>
          </a:bodyPr>
          <a:lstStyle/>
          <a:p>
            <a:pPr marL="0" indent="0" algn="l">
              <a:buNone/>
            </a:pPr>
            <a:endParaRPr lang="da-DK" sz="2000" b="0" i="0" dirty="0">
              <a:solidFill>
                <a:srgbClr val="555555"/>
              </a:solidFill>
              <a:effectLst/>
              <a:latin typeface="campton-semibold"/>
            </a:endParaRPr>
          </a:p>
          <a:p>
            <a:pPr marL="0" indent="0" algn="l">
              <a:buNone/>
            </a:pPr>
            <a:r>
              <a:rPr lang="da-DK" sz="2400" b="1" i="0" dirty="0">
                <a:solidFill>
                  <a:srgbClr val="555555"/>
                </a:solidFill>
                <a:effectLst/>
                <a:latin typeface="campton-semibold"/>
              </a:rPr>
              <a:t>Kompetencer</a:t>
            </a:r>
          </a:p>
          <a:p>
            <a:pPr algn="l">
              <a:buFont typeface="Arial" panose="020B0604020202020204" pitchFamily="34" charset="0"/>
              <a:buChar char="•"/>
            </a:pPr>
            <a:r>
              <a:rPr lang="da-DK" sz="2400" b="0" i="0" dirty="0">
                <a:solidFill>
                  <a:srgbClr val="555555"/>
                </a:solidFill>
                <a:effectLst/>
                <a:latin typeface="campton-book"/>
              </a:rPr>
              <a:t>Skal kunne tage ansvar for arbejdsprocesser i normalt forudsigelige arbejds- eller studiesituationer.</a:t>
            </a:r>
          </a:p>
          <a:p>
            <a:pPr algn="l">
              <a:buFont typeface="Arial" panose="020B0604020202020204" pitchFamily="34" charset="0"/>
              <a:buChar char="•"/>
            </a:pPr>
            <a:r>
              <a:rPr lang="da-DK" sz="2400" b="0" i="0" dirty="0">
                <a:solidFill>
                  <a:srgbClr val="555555"/>
                </a:solidFill>
                <a:effectLst/>
                <a:latin typeface="campton-book"/>
              </a:rPr>
              <a:t>Skal kunne planlægge og tage ansvar for egne og fælles arbejdsprocesser og resultater.</a:t>
            </a:r>
          </a:p>
          <a:p>
            <a:pPr algn="l">
              <a:buFont typeface="Arial" panose="020B0604020202020204" pitchFamily="34" charset="0"/>
              <a:buChar char="•"/>
            </a:pPr>
            <a:r>
              <a:rPr lang="da-DK" sz="2400" b="0" i="0" dirty="0">
                <a:solidFill>
                  <a:srgbClr val="555555"/>
                </a:solidFill>
                <a:effectLst/>
                <a:latin typeface="campton-book"/>
              </a:rPr>
              <a:t>Skal kunne opsøge videreuddannelse og faglig udvikling i strukturerede læringsmiljøer.</a:t>
            </a:r>
            <a:endParaRPr lang="da-DK" sz="2400" dirty="0"/>
          </a:p>
        </p:txBody>
      </p:sp>
      <p:sp>
        <p:nvSpPr>
          <p:cNvPr id="4" name="Pladsholder til dato 3">
            <a:extLst>
              <a:ext uri="{FF2B5EF4-FFF2-40B4-BE49-F238E27FC236}">
                <a16:creationId xmlns:a16="http://schemas.microsoft.com/office/drawing/2014/main" id="{F706065D-FC2B-4A78-8671-2A3D235F6783}"/>
              </a:ext>
            </a:extLst>
          </p:cNvPr>
          <p:cNvSpPr>
            <a:spLocks noGrp="1"/>
          </p:cNvSpPr>
          <p:nvPr>
            <p:ph type="dt" sz="half" idx="14"/>
          </p:nvPr>
        </p:nvSpPr>
        <p:spPr/>
        <p:txBody>
          <a:bodyPr/>
          <a:lstStyle/>
          <a:p>
            <a:fld id="{6A3B3D89-C762-4CE5-AABD-B142D883170F}" type="datetime1">
              <a:rPr lang="da-DK" smtClean="0"/>
              <a:t>25-10-2021</a:t>
            </a:fld>
            <a:endParaRPr lang="da-DK"/>
          </a:p>
        </p:txBody>
      </p:sp>
    </p:spTree>
    <p:extLst>
      <p:ext uri="{BB962C8B-B14F-4D97-AF65-F5344CB8AC3E}">
        <p14:creationId xmlns:p14="http://schemas.microsoft.com/office/powerpoint/2010/main" val="1007692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B563A4B0-63AF-46E5-8D48-D31E6D6FA634}"/>
              </a:ext>
            </a:extLst>
          </p:cNvPr>
          <p:cNvSpPr txBox="1"/>
          <p:nvPr/>
        </p:nvSpPr>
        <p:spPr>
          <a:xfrm>
            <a:off x="918556" y="390144"/>
            <a:ext cx="10322468" cy="1815882"/>
          </a:xfrm>
          <a:prstGeom prst="rect">
            <a:avLst/>
          </a:prstGeom>
          <a:noFill/>
        </p:spPr>
        <p:txBody>
          <a:bodyPr wrap="square" rtlCol="0">
            <a:spAutoFit/>
          </a:bodyPr>
          <a:lstStyle/>
          <a:p>
            <a:r>
              <a:rPr lang="da-DK" sz="4000" dirty="0"/>
              <a:t>Niveauer i grundfag i eud fra F til C</a:t>
            </a:r>
          </a:p>
          <a:p>
            <a:r>
              <a:rPr lang="da-DK" dirty="0">
                <a:hlinkClick r:id="rId2"/>
              </a:rPr>
              <a:t>https://www.ug.dk/efteruddannelse/niveauer-i-de-almene-fag</a:t>
            </a:r>
            <a:endParaRPr lang="da-DK" dirty="0"/>
          </a:p>
          <a:p>
            <a:endParaRPr lang="da-DK" dirty="0"/>
          </a:p>
          <a:p>
            <a:endParaRPr lang="da-DK" dirty="0"/>
          </a:p>
          <a:p>
            <a:endParaRPr lang="da-DK" dirty="0"/>
          </a:p>
        </p:txBody>
      </p:sp>
      <p:pic>
        <p:nvPicPr>
          <p:cNvPr id="8" name="Billede 7">
            <a:extLst>
              <a:ext uri="{FF2B5EF4-FFF2-40B4-BE49-F238E27FC236}">
                <a16:creationId xmlns:a16="http://schemas.microsoft.com/office/drawing/2014/main" id="{693CF1BA-8166-4752-98E3-3BC755992649}"/>
              </a:ext>
            </a:extLst>
          </p:cNvPr>
          <p:cNvPicPr>
            <a:picLocks noChangeAspect="1"/>
          </p:cNvPicPr>
          <p:nvPr/>
        </p:nvPicPr>
        <p:blipFill>
          <a:blip r:embed="rId3"/>
          <a:stretch>
            <a:fillRect/>
          </a:stretch>
        </p:blipFill>
        <p:spPr>
          <a:xfrm>
            <a:off x="918556" y="2821578"/>
            <a:ext cx="10358220" cy="2701397"/>
          </a:xfrm>
          <a:prstGeom prst="rect">
            <a:avLst/>
          </a:prstGeom>
        </p:spPr>
      </p:pic>
    </p:spTree>
    <p:extLst>
      <p:ext uri="{BB962C8B-B14F-4D97-AF65-F5344CB8AC3E}">
        <p14:creationId xmlns:p14="http://schemas.microsoft.com/office/powerpoint/2010/main" val="1835776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C51F9FA-FEAE-4E3C-957A-C5D06469396D}"/>
              </a:ext>
            </a:extLst>
          </p:cNvPr>
          <p:cNvPicPr>
            <a:picLocks noChangeAspect="1"/>
          </p:cNvPicPr>
          <p:nvPr/>
        </p:nvPicPr>
        <p:blipFill>
          <a:blip r:embed="rId2"/>
          <a:stretch>
            <a:fillRect/>
          </a:stretch>
        </p:blipFill>
        <p:spPr>
          <a:xfrm>
            <a:off x="618529" y="2273950"/>
            <a:ext cx="11012640" cy="2555419"/>
          </a:xfrm>
          <a:prstGeom prst="rect">
            <a:avLst/>
          </a:prstGeom>
        </p:spPr>
      </p:pic>
      <p:pic>
        <p:nvPicPr>
          <p:cNvPr id="7" name="Billede 6">
            <a:extLst>
              <a:ext uri="{FF2B5EF4-FFF2-40B4-BE49-F238E27FC236}">
                <a16:creationId xmlns:a16="http://schemas.microsoft.com/office/drawing/2014/main" id="{D78E1831-7AA6-4FFB-B355-7418640EB527}"/>
              </a:ext>
            </a:extLst>
          </p:cNvPr>
          <p:cNvPicPr>
            <a:picLocks noChangeAspect="1"/>
          </p:cNvPicPr>
          <p:nvPr/>
        </p:nvPicPr>
        <p:blipFill>
          <a:blip r:embed="rId3"/>
          <a:stretch>
            <a:fillRect/>
          </a:stretch>
        </p:blipFill>
        <p:spPr>
          <a:xfrm>
            <a:off x="618529" y="1624619"/>
            <a:ext cx="11012640" cy="649331"/>
          </a:xfrm>
          <a:prstGeom prst="rect">
            <a:avLst/>
          </a:prstGeom>
        </p:spPr>
      </p:pic>
      <p:sp>
        <p:nvSpPr>
          <p:cNvPr id="8" name="Tekstfelt 7">
            <a:extLst>
              <a:ext uri="{FF2B5EF4-FFF2-40B4-BE49-F238E27FC236}">
                <a16:creationId xmlns:a16="http://schemas.microsoft.com/office/drawing/2014/main" id="{EF1741C0-1402-4655-904F-B3EB88B38AE8}"/>
              </a:ext>
            </a:extLst>
          </p:cNvPr>
          <p:cNvSpPr txBox="1"/>
          <p:nvPr/>
        </p:nvSpPr>
        <p:spPr>
          <a:xfrm>
            <a:off x="484417" y="351841"/>
            <a:ext cx="9671519" cy="646331"/>
          </a:xfrm>
          <a:prstGeom prst="rect">
            <a:avLst/>
          </a:prstGeom>
          <a:noFill/>
        </p:spPr>
        <p:txBody>
          <a:bodyPr wrap="square" rtlCol="0">
            <a:spAutoFit/>
          </a:bodyPr>
          <a:lstStyle/>
          <a:p>
            <a:r>
              <a:rPr lang="da-DK" sz="3600" dirty="0"/>
              <a:t>Samfundsfags mål på fagets forskellige niveauer</a:t>
            </a:r>
          </a:p>
        </p:txBody>
      </p:sp>
    </p:spTree>
    <p:extLst>
      <p:ext uri="{BB962C8B-B14F-4D97-AF65-F5344CB8AC3E}">
        <p14:creationId xmlns:p14="http://schemas.microsoft.com/office/powerpoint/2010/main" val="3871497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1A0EF-7F68-4EAC-9792-1F8E2150C264}"/>
              </a:ext>
            </a:extLst>
          </p:cNvPr>
          <p:cNvSpPr>
            <a:spLocks noGrp="1"/>
          </p:cNvSpPr>
          <p:nvPr>
            <p:ph type="title"/>
          </p:nvPr>
        </p:nvSpPr>
        <p:spPr>
          <a:xfrm>
            <a:off x="838200" y="365125"/>
            <a:ext cx="10515600" cy="1268603"/>
          </a:xfrm>
        </p:spPr>
        <p:txBody>
          <a:bodyPr>
            <a:normAutofit fontScale="90000"/>
          </a:bodyPr>
          <a:lstStyle/>
          <a:p>
            <a:r>
              <a:rPr lang="da-DK" dirty="0"/>
              <a:t>Taksonomier kan anvendes til at beskrive niveauer i et fag</a:t>
            </a:r>
          </a:p>
        </p:txBody>
      </p:sp>
      <p:sp>
        <p:nvSpPr>
          <p:cNvPr id="3" name="Pladsholder til indhold 2">
            <a:extLst>
              <a:ext uri="{FF2B5EF4-FFF2-40B4-BE49-F238E27FC236}">
                <a16:creationId xmlns:a16="http://schemas.microsoft.com/office/drawing/2014/main" id="{A248BC66-DF6C-4871-9019-DC61366D3F3E}"/>
              </a:ext>
            </a:extLst>
          </p:cNvPr>
          <p:cNvSpPr>
            <a:spLocks noGrp="1"/>
          </p:cNvSpPr>
          <p:nvPr>
            <p:ph idx="1"/>
          </p:nvPr>
        </p:nvSpPr>
        <p:spPr>
          <a:xfrm>
            <a:off x="838200" y="1755648"/>
            <a:ext cx="10515600" cy="4421315"/>
          </a:xfrm>
        </p:spPr>
        <p:txBody>
          <a:bodyPr/>
          <a:lstStyle/>
          <a:p>
            <a:pPr marL="0" indent="0">
              <a:buNone/>
            </a:pPr>
            <a:r>
              <a:rPr lang="da-DK" dirty="0"/>
              <a:t>C-niveau i Samfundsfag EUX</a:t>
            </a:r>
          </a:p>
          <a:p>
            <a:pPr marL="0" indent="0">
              <a:buNone/>
            </a:pPr>
            <a:endParaRPr lang="da-DK" dirty="0"/>
          </a:p>
          <a:p>
            <a:pPr marL="0" indent="0">
              <a:buNone/>
            </a:pPr>
            <a:r>
              <a:rPr lang="da-DK" dirty="0"/>
              <a:t>På  emu.dk er der givet en taksonomisk beskrivelse for grundfagenes faglige mål på tre niveauer for hver af de tre målkategorier (viden, færdigheder og kompetencer)</a:t>
            </a:r>
          </a:p>
          <a:p>
            <a:pPr marL="0" indent="0">
              <a:buNone/>
            </a:pPr>
            <a:endParaRPr lang="da-DK" dirty="0"/>
          </a:p>
          <a:p>
            <a:r>
              <a:rPr lang="da-DK" sz="1800" dirty="0">
                <a:hlinkClick r:id="rId2"/>
              </a:rPr>
              <a:t>https://emu.dk/node/5296</a:t>
            </a:r>
            <a:r>
              <a:rPr lang="da-DK" sz="1800" dirty="0"/>
              <a:t> </a:t>
            </a:r>
          </a:p>
          <a:p>
            <a:r>
              <a:rPr lang="da-DK" sz="1800" dirty="0">
                <a:hlinkClick r:id="rId3"/>
              </a:rPr>
              <a:t>https://emu.dk/sites/default/files/2019-06/Taksonomisk_beskrivelsesramme_for_grundfag.pdf</a:t>
            </a:r>
            <a:r>
              <a:rPr lang="da-DK" sz="1800" dirty="0"/>
              <a:t> </a:t>
            </a:r>
          </a:p>
          <a:p>
            <a:endParaRPr lang="da-DK" dirty="0"/>
          </a:p>
        </p:txBody>
      </p:sp>
    </p:spTree>
    <p:extLst>
      <p:ext uri="{BB962C8B-B14F-4D97-AF65-F5344CB8AC3E}">
        <p14:creationId xmlns:p14="http://schemas.microsoft.com/office/powerpoint/2010/main" val="2984933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12820-F4A3-46E1-99AE-062E3ADAEF0B}"/>
              </a:ext>
            </a:extLst>
          </p:cNvPr>
          <p:cNvSpPr>
            <a:spLocks noGrp="1"/>
          </p:cNvSpPr>
          <p:nvPr>
            <p:ph type="title"/>
          </p:nvPr>
        </p:nvSpPr>
        <p:spPr>
          <a:xfrm>
            <a:off x="838200" y="365125"/>
            <a:ext cx="10515600" cy="659003"/>
          </a:xfrm>
        </p:spPr>
        <p:txBody>
          <a:bodyPr>
            <a:normAutofit fontScale="90000"/>
          </a:bodyPr>
          <a:lstStyle/>
          <a:p>
            <a:r>
              <a:rPr lang="da-DK" dirty="0"/>
              <a:t>Mål på tre niveauer </a:t>
            </a:r>
            <a:r>
              <a:rPr lang="da-DK" sz="3100" dirty="0"/>
              <a:t>(både SOLO-taksonomi og Bloom)</a:t>
            </a:r>
          </a:p>
        </p:txBody>
      </p:sp>
      <p:sp>
        <p:nvSpPr>
          <p:cNvPr id="3" name="Pladsholder til indhold 2">
            <a:extLst>
              <a:ext uri="{FF2B5EF4-FFF2-40B4-BE49-F238E27FC236}">
                <a16:creationId xmlns:a16="http://schemas.microsoft.com/office/drawing/2014/main" id="{8C6E903C-E8C2-42EE-BA73-F58B1FB52D8C}"/>
              </a:ext>
            </a:extLst>
          </p:cNvPr>
          <p:cNvSpPr>
            <a:spLocks noGrp="1"/>
          </p:cNvSpPr>
          <p:nvPr>
            <p:ph idx="1"/>
          </p:nvPr>
        </p:nvSpPr>
        <p:spPr>
          <a:xfrm>
            <a:off x="838200" y="1219200"/>
            <a:ext cx="10515600" cy="5181600"/>
          </a:xfrm>
        </p:spPr>
        <p:txBody>
          <a:bodyPr>
            <a:normAutofit fontScale="92500" lnSpcReduction="20000"/>
          </a:bodyPr>
          <a:lstStyle/>
          <a:p>
            <a:pPr marL="0" indent="0">
              <a:buNone/>
            </a:pPr>
            <a:r>
              <a:rPr lang="da-DK" u="sng" dirty="0"/>
              <a:t>Vidensmål på tre niveauer</a:t>
            </a:r>
          </a:p>
          <a:p>
            <a:r>
              <a:rPr lang="da-DK" dirty="0"/>
              <a:t>Kompleks viden – fx forklare, sammenligne, bedømme</a:t>
            </a:r>
          </a:p>
          <a:p>
            <a:r>
              <a:rPr lang="da-DK" dirty="0"/>
              <a:t>Alsidig viden – fx redegøre, diskutere, demonstrere</a:t>
            </a:r>
          </a:p>
          <a:p>
            <a:r>
              <a:rPr lang="da-DK" dirty="0"/>
              <a:t>Grundlæggende viden – fx referere, reproducere, betegne</a:t>
            </a:r>
          </a:p>
          <a:p>
            <a:pPr marL="0" indent="0">
              <a:buNone/>
            </a:pPr>
            <a:r>
              <a:rPr lang="da-DK" u="sng" dirty="0"/>
              <a:t>Færdighedsmål på tre niveauer</a:t>
            </a:r>
          </a:p>
          <a:p>
            <a:r>
              <a:rPr lang="da-DK" dirty="0"/>
              <a:t>Kompleks – ekspert, avanceret, fx eksperimentere og udvikle</a:t>
            </a:r>
          </a:p>
          <a:p>
            <a:r>
              <a:rPr lang="da-DK" dirty="0"/>
              <a:t>Alsidig – øvet, rutineret, fx beherskelse, udarbejde, afprøve, begrunde</a:t>
            </a:r>
          </a:p>
          <a:p>
            <a:r>
              <a:rPr lang="da-DK" dirty="0"/>
              <a:t>Grundlæggende – begynder, fx iagttage, efterligne, medvirke</a:t>
            </a:r>
          </a:p>
          <a:p>
            <a:pPr marL="0" indent="0">
              <a:buNone/>
            </a:pPr>
            <a:r>
              <a:rPr lang="da-DK" u="sng" dirty="0"/>
              <a:t>Kompetencemål på tre niveauer</a:t>
            </a:r>
          </a:p>
          <a:p>
            <a:r>
              <a:rPr lang="da-DK" dirty="0"/>
              <a:t>Kompleks – selvstændigt udvikle</a:t>
            </a:r>
          </a:p>
          <a:p>
            <a:r>
              <a:rPr lang="da-DK" dirty="0"/>
              <a:t>Alsidig – selvstændigt handle i ukendte (men  normalt forudsigelige) situationer</a:t>
            </a:r>
          </a:p>
          <a:p>
            <a:r>
              <a:rPr lang="da-DK" dirty="0"/>
              <a:t>Grundlæggende – handle i kendte situationer med grader af vejledning</a:t>
            </a:r>
          </a:p>
        </p:txBody>
      </p:sp>
    </p:spTree>
    <p:extLst>
      <p:ext uri="{BB962C8B-B14F-4D97-AF65-F5344CB8AC3E}">
        <p14:creationId xmlns:p14="http://schemas.microsoft.com/office/powerpoint/2010/main" val="3297002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80797-D049-4788-99EA-01A517788C26}"/>
              </a:ext>
            </a:extLst>
          </p:cNvPr>
          <p:cNvSpPr>
            <a:spLocks noGrp="1"/>
          </p:cNvSpPr>
          <p:nvPr>
            <p:ph type="title"/>
          </p:nvPr>
        </p:nvSpPr>
        <p:spPr>
          <a:xfrm>
            <a:off x="467033" y="353568"/>
            <a:ext cx="11232000" cy="845954"/>
          </a:xfrm>
        </p:spPr>
        <p:txBody>
          <a:bodyPr>
            <a:normAutofit/>
          </a:bodyPr>
          <a:lstStyle/>
          <a:p>
            <a:r>
              <a:rPr lang="da-DK" dirty="0"/>
              <a:t>Mål: Samfundsfag EUX – på niveau C</a:t>
            </a:r>
          </a:p>
        </p:txBody>
      </p:sp>
      <p:sp>
        <p:nvSpPr>
          <p:cNvPr id="3" name="Pladsholder til tekst 2">
            <a:extLst>
              <a:ext uri="{FF2B5EF4-FFF2-40B4-BE49-F238E27FC236}">
                <a16:creationId xmlns:a16="http://schemas.microsoft.com/office/drawing/2014/main" id="{ED9FE06F-96B3-45F7-9F40-BA27B66382BB}"/>
              </a:ext>
            </a:extLst>
          </p:cNvPr>
          <p:cNvSpPr>
            <a:spLocks noGrp="1"/>
          </p:cNvSpPr>
          <p:nvPr>
            <p:ph type="body" sz="quarter" idx="13"/>
          </p:nvPr>
        </p:nvSpPr>
        <p:spPr>
          <a:xfrm>
            <a:off x="480483" y="1450848"/>
            <a:ext cx="11231033" cy="4459488"/>
          </a:xfrm>
        </p:spPr>
        <p:txBody>
          <a:bodyPr/>
          <a:lstStyle/>
          <a:p>
            <a:r>
              <a:rPr lang="da-DK" dirty="0"/>
              <a:t>1. diskutere samfundsmæssige problemer på et samfundsfagligt grundlag og argumentere for egne synspunkter og vurdere andres holdninger og argumenter,</a:t>
            </a:r>
          </a:p>
          <a:p>
            <a:endParaRPr lang="da-DK" dirty="0"/>
          </a:p>
          <a:p>
            <a:r>
              <a:rPr lang="da-DK" dirty="0"/>
              <a:t>2. anvende viden og begreber om økonomiske sammenhænge til at forklare aktuelle samfundsøkonomiske prioriteringer og Danmarks placering i det internationale økonomiske samfund,</a:t>
            </a:r>
          </a:p>
          <a:p>
            <a:endParaRPr lang="da-DK" dirty="0"/>
          </a:p>
          <a:p>
            <a:r>
              <a:rPr lang="da-DK" dirty="0"/>
              <a:t>3. anvende viden og begreber om det politiske og økonomiske system i Danmark og reflektere over løsninger på samfundsmæssige problemer,</a:t>
            </a:r>
          </a:p>
          <a:p>
            <a:endParaRPr lang="da-DK" dirty="0"/>
          </a:p>
        </p:txBody>
      </p:sp>
      <p:sp>
        <p:nvSpPr>
          <p:cNvPr id="4" name="Pladsholder til dato 3">
            <a:extLst>
              <a:ext uri="{FF2B5EF4-FFF2-40B4-BE49-F238E27FC236}">
                <a16:creationId xmlns:a16="http://schemas.microsoft.com/office/drawing/2014/main" id="{28FE07DB-55BD-4199-85D3-471463920A39}"/>
              </a:ext>
            </a:extLst>
          </p:cNvPr>
          <p:cNvSpPr>
            <a:spLocks noGrp="1"/>
          </p:cNvSpPr>
          <p:nvPr>
            <p:ph type="dt" sz="half" idx="14"/>
          </p:nvPr>
        </p:nvSpPr>
        <p:spPr/>
        <p:txBody>
          <a:bodyPr/>
          <a:lstStyle/>
          <a:p>
            <a:fld id="{6A3B3D89-C762-4CE5-AABD-B142D883170F}" type="datetime1">
              <a:rPr lang="da-DK" smtClean="0"/>
              <a:t>25-10-2021</a:t>
            </a:fld>
            <a:endParaRPr lang="da-DK"/>
          </a:p>
        </p:txBody>
      </p:sp>
    </p:spTree>
    <p:extLst>
      <p:ext uri="{BB962C8B-B14F-4D97-AF65-F5344CB8AC3E}">
        <p14:creationId xmlns:p14="http://schemas.microsoft.com/office/powerpoint/2010/main" val="1183318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80797-D049-4788-99EA-01A517788C26}"/>
              </a:ext>
            </a:extLst>
          </p:cNvPr>
          <p:cNvSpPr>
            <a:spLocks noGrp="1"/>
          </p:cNvSpPr>
          <p:nvPr>
            <p:ph type="title"/>
          </p:nvPr>
        </p:nvSpPr>
        <p:spPr>
          <a:xfrm>
            <a:off x="467033" y="353568"/>
            <a:ext cx="11232000" cy="845954"/>
          </a:xfrm>
        </p:spPr>
        <p:txBody>
          <a:bodyPr>
            <a:normAutofit/>
          </a:bodyPr>
          <a:lstStyle/>
          <a:p>
            <a:r>
              <a:rPr lang="da-DK" dirty="0"/>
              <a:t>Mål: Samfundsfag EUX – på niveau C</a:t>
            </a:r>
          </a:p>
        </p:txBody>
      </p:sp>
      <p:sp>
        <p:nvSpPr>
          <p:cNvPr id="3" name="Pladsholder til tekst 2">
            <a:extLst>
              <a:ext uri="{FF2B5EF4-FFF2-40B4-BE49-F238E27FC236}">
                <a16:creationId xmlns:a16="http://schemas.microsoft.com/office/drawing/2014/main" id="{ED9FE06F-96B3-45F7-9F40-BA27B66382BB}"/>
              </a:ext>
            </a:extLst>
          </p:cNvPr>
          <p:cNvSpPr>
            <a:spLocks noGrp="1"/>
          </p:cNvSpPr>
          <p:nvPr>
            <p:ph type="body" sz="quarter" idx="13"/>
          </p:nvPr>
        </p:nvSpPr>
        <p:spPr>
          <a:xfrm>
            <a:off x="480483" y="1950336"/>
            <a:ext cx="11231033" cy="3960000"/>
          </a:xfrm>
        </p:spPr>
        <p:txBody>
          <a:bodyPr>
            <a:normAutofit/>
          </a:bodyPr>
          <a:lstStyle/>
          <a:p>
            <a:r>
              <a:rPr lang="da-DK" dirty="0"/>
              <a:t>4. anvende viden og begreber om den teknologiske udvikling, samfundsudviklingen og socialiseringsmønstre til at diskutere samfundsmæssige problemer inden for eget uddannelsesområde.</a:t>
            </a:r>
          </a:p>
          <a:p>
            <a:endParaRPr lang="da-DK" dirty="0"/>
          </a:p>
          <a:p>
            <a:r>
              <a:rPr lang="da-DK" dirty="0"/>
              <a:t>5. indsamle og kritisk vurdere forskellige informationskilder, formulere samfundsfaglige spørgsmål og anvende forskellige materialetyper, til at dokumentere enkle, faglige sammenhænge.</a:t>
            </a:r>
          </a:p>
          <a:p>
            <a:endParaRPr lang="da-DK" dirty="0"/>
          </a:p>
        </p:txBody>
      </p:sp>
      <p:sp>
        <p:nvSpPr>
          <p:cNvPr id="4" name="Pladsholder til dato 3">
            <a:extLst>
              <a:ext uri="{FF2B5EF4-FFF2-40B4-BE49-F238E27FC236}">
                <a16:creationId xmlns:a16="http://schemas.microsoft.com/office/drawing/2014/main" id="{28FE07DB-55BD-4199-85D3-471463920A39}"/>
              </a:ext>
            </a:extLst>
          </p:cNvPr>
          <p:cNvSpPr>
            <a:spLocks noGrp="1"/>
          </p:cNvSpPr>
          <p:nvPr>
            <p:ph type="dt" sz="half" idx="14"/>
          </p:nvPr>
        </p:nvSpPr>
        <p:spPr/>
        <p:txBody>
          <a:bodyPr/>
          <a:lstStyle/>
          <a:p>
            <a:fld id="{6A3B3D89-C762-4CE5-AABD-B142D883170F}" type="datetime1">
              <a:rPr lang="da-DK" smtClean="0"/>
              <a:t>25-10-2021</a:t>
            </a:fld>
            <a:endParaRPr lang="da-DK"/>
          </a:p>
        </p:txBody>
      </p:sp>
    </p:spTree>
    <p:extLst>
      <p:ext uri="{BB962C8B-B14F-4D97-AF65-F5344CB8AC3E}">
        <p14:creationId xmlns:p14="http://schemas.microsoft.com/office/powerpoint/2010/main" val="3379036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9733A-2788-4930-BAA2-03C51A4716D3}"/>
              </a:ext>
            </a:extLst>
          </p:cNvPr>
          <p:cNvSpPr>
            <a:spLocks noGrp="1"/>
          </p:cNvSpPr>
          <p:nvPr>
            <p:ph type="title"/>
          </p:nvPr>
        </p:nvSpPr>
        <p:spPr/>
        <p:txBody>
          <a:bodyPr>
            <a:normAutofit fontScale="90000"/>
          </a:bodyPr>
          <a:lstStyle/>
          <a:p>
            <a:r>
              <a:rPr lang="da-DK" dirty="0"/>
              <a:t>Læg mærke til verberne i målene for samfundsfag</a:t>
            </a:r>
          </a:p>
        </p:txBody>
      </p:sp>
      <p:sp>
        <p:nvSpPr>
          <p:cNvPr id="3" name="Pladsholder til tekst 2">
            <a:extLst>
              <a:ext uri="{FF2B5EF4-FFF2-40B4-BE49-F238E27FC236}">
                <a16:creationId xmlns:a16="http://schemas.microsoft.com/office/drawing/2014/main" id="{3D6FCCB6-9938-4624-8E9F-EF717C3EB37D}"/>
              </a:ext>
            </a:extLst>
          </p:cNvPr>
          <p:cNvSpPr>
            <a:spLocks noGrp="1"/>
          </p:cNvSpPr>
          <p:nvPr>
            <p:ph type="body" sz="quarter" idx="13"/>
          </p:nvPr>
        </p:nvSpPr>
        <p:spPr>
          <a:xfrm>
            <a:off x="480486" y="1853184"/>
            <a:ext cx="11231033" cy="4248816"/>
          </a:xfrm>
        </p:spPr>
        <p:txBody>
          <a:bodyPr>
            <a:normAutofit lnSpcReduction="10000"/>
          </a:bodyPr>
          <a:lstStyle/>
          <a:p>
            <a:pPr marL="0" indent="0">
              <a:buNone/>
            </a:pPr>
            <a:r>
              <a:rPr lang="da-DK" dirty="0">
                <a:solidFill>
                  <a:srgbClr val="00B0F0"/>
                </a:solidFill>
              </a:rPr>
              <a:t>1. </a:t>
            </a:r>
            <a:r>
              <a:rPr lang="da-DK" b="1" i="1" dirty="0">
                <a:solidFill>
                  <a:srgbClr val="FF0000"/>
                </a:solidFill>
              </a:rPr>
              <a:t>diskutere</a:t>
            </a:r>
            <a:r>
              <a:rPr lang="da-DK" dirty="0">
                <a:solidFill>
                  <a:srgbClr val="00B0F0"/>
                </a:solidFill>
              </a:rPr>
              <a:t> samfundsmæssige problemer på et samfundsfagligt grundlag og </a:t>
            </a:r>
            <a:r>
              <a:rPr lang="da-DK" b="1" i="1" dirty="0">
                <a:solidFill>
                  <a:srgbClr val="FF0000"/>
                </a:solidFill>
              </a:rPr>
              <a:t>argumentere</a:t>
            </a:r>
            <a:r>
              <a:rPr lang="da-DK" dirty="0">
                <a:solidFill>
                  <a:srgbClr val="00B0F0"/>
                </a:solidFill>
              </a:rPr>
              <a:t> for egne synspunkter og </a:t>
            </a:r>
            <a:r>
              <a:rPr lang="da-DK" b="1" i="1" dirty="0">
                <a:solidFill>
                  <a:srgbClr val="FF0000"/>
                </a:solidFill>
              </a:rPr>
              <a:t>vurdere</a:t>
            </a:r>
            <a:r>
              <a:rPr lang="da-DK" dirty="0">
                <a:solidFill>
                  <a:srgbClr val="00B0F0"/>
                </a:solidFill>
              </a:rPr>
              <a:t> andres holdninger og argumenter</a:t>
            </a:r>
          </a:p>
          <a:p>
            <a:r>
              <a:rPr lang="da-DK" u="sng" dirty="0"/>
              <a:t>Diskussion</a:t>
            </a:r>
            <a:r>
              <a:rPr lang="da-DK" dirty="0"/>
              <a:t> kræver forholdsvis alsidig viden og skelnen mellem forskellige tilgange til de behandlede samfundsmæssige problemer</a:t>
            </a:r>
          </a:p>
          <a:p>
            <a:r>
              <a:rPr lang="da-DK" u="sng" dirty="0"/>
              <a:t>Argumentation</a:t>
            </a:r>
            <a:r>
              <a:rPr lang="da-DK" dirty="0"/>
              <a:t> for egne synspunkter kræver både henvisning til faktuelle forhold og egne værdier/holdninger</a:t>
            </a:r>
          </a:p>
          <a:p>
            <a:r>
              <a:rPr lang="da-DK" u="sng" dirty="0"/>
              <a:t>Vurdering</a:t>
            </a:r>
            <a:r>
              <a:rPr lang="da-DK" dirty="0"/>
              <a:t> af argumentation kræver både stillingtagen til gyldigheden af det faktuelle i argumentationen, til logisk konsistens og konsistens </a:t>
            </a:r>
            <a:r>
              <a:rPr lang="da-DK" dirty="0" err="1"/>
              <a:t>vedrørede</a:t>
            </a:r>
            <a:r>
              <a:rPr lang="da-DK" dirty="0"/>
              <a:t> værdier/holdninger</a:t>
            </a:r>
          </a:p>
        </p:txBody>
      </p:sp>
      <p:sp>
        <p:nvSpPr>
          <p:cNvPr id="4" name="Pladsholder til dato 3">
            <a:extLst>
              <a:ext uri="{FF2B5EF4-FFF2-40B4-BE49-F238E27FC236}">
                <a16:creationId xmlns:a16="http://schemas.microsoft.com/office/drawing/2014/main" id="{F63D43B8-997D-440F-96E9-59D74F322BB3}"/>
              </a:ext>
            </a:extLst>
          </p:cNvPr>
          <p:cNvSpPr>
            <a:spLocks noGrp="1"/>
          </p:cNvSpPr>
          <p:nvPr>
            <p:ph type="dt" sz="half" idx="14"/>
          </p:nvPr>
        </p:nvSpPr>
        <p:spPr/>
        <p:txBody>
          <a:bodyPr/>
          <a:lstStyle/>
          <a:p>
            <a:fld id="{6A3B3D89-C762-4CE5-AABD-B142D883170F}" type="datetime1">
              <a:rPr lang="da-DK" smtClean="0"/>
              <a:t>25-10-2021</a:t>
            </a:fld>
            <a:endParaRPr lang="da-DK"/>
          </a:p>
        </p:txBody>
      </p:sp>
    </p:spTree>
    <p:extLst>
      <p:ext uri="{BB962C8B-B14F-4D97-AF65-F5344CB8AC3E}">
        <p14:creationId xmlns:p14="http://schemas.microsoft.com/office/powerpoint/2010/main" val="1139914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576D0-DABD-4605-ABF5-F26673640520}"/>
              </a:ext>
            </a:extLst>
          </p:cNvPr>
          <p:cNvSpPr>
            <a:spLocks noGrp="1"/>
          </p:cNvSpPr>
          <p:nvPr>
            <p:ph type="title"/>
          </p:nvPr>
        </p:nvSpPr>
        <p:spPr>
          <a:xfrm>
            <a:off x="468000" y="329184"/>
            <a:ext cx="11232000" cy="1422146"/>
          </a:xfrm>
        </p:spPr>
        <p:txBody>
          <a:bodyPr>
            <a:normAutofit/>
          </a:bodyPr>
          <a:lstStyle/>
          <a:p>
            <a:r>
              <a:rPr lang="da-DK" dirty="0"/>
              <a:t>Sværhedsgraden bestemmes ikke kun af verbet, men også at </a:t>
            </a:r>
            <a:r>
              <a:rPr lang="da-DK" dirty="0" err="1"/>
              <a:t>vidensindholdets</a:t>
            </a:r>
            <a:r>
              <a:rPr lang="da-DK" dirty="0"/>
              <a:t> kompleksitet</a:t>
            </a:r>
          </a:p>
        </p:txBody>
      </p:sp>
      <p:sp>
        <p:nvSpPr>
          <p:cNvPr id="3" name="Pladsholder til tekst 2">
            <a:extLst>
              <a:ext uri="{FF2B5EF4-FFF2-40B4-BE49-F238E27FC236}">
                <a16:creationId xmlns:a16="http://schemas.microsoft.com/office/drawing/2014/main" id="{3DE64EEC-5707-4380-9934-B144FAE70189}"/>
              </a:ext>
            </a:extLst>
          </p:cNvPr>
          <p:cNvSpPr>
            <a:spLocks noGrp="1"/>
          </p:cNvSpPr>
          <p:nvPr>
            <p:ph type="body" sz="quarter" idx="13"/>
          </p:nvPr>
        </p:nvSpPr>
        <p:spPr>
          <a:xfrm>
            <a:off x="480486" y="2121408"/>
            <a:ext cx="11231033" cy="3864864"/>
          </a:xfrm>
        </p:spPr>
        <p:txBody>
          <a:bodyPr/>
          <a:lstStyle/>
          <a:p>
            <a:pPr marL="0" indent="0">
              <a:buNone/>
            </a:pPr>
            <a:r>
              <a:rPr lang="da-DK" dirty="0"/>
              <a:t>Fx</a:t>
            </a:r>
          </a:p>
          <a:p>
            <a:r>
              <a:rPr lang="da-DK" dirty="0"/>
              <a:t>”eleven kan gøre rede for lovgivningsprocessen i det danske folketing”</a:t>
            </a:r>
          </a:p>
          <a:p>
            <a:r>
              <a:rPr lang="da-DK" dirty="0"/>
              <a:t>”eleven kan gøre rede for lovgivningsprocessen i det danske folketing og institutionerne i EU.”</a:t>
            </a:r>
          </a:p>
          <a:p>
            <a:pPr marL="0" indent="0">
              <a:buNone/>
            </a:pPr>
            <a:endParaRPr lang="da-DK" dirty="0"/>
          </a:p>
          <a:p>
            <a:pPr marL="0" indent="0">
              <a:buNone/>
            </a:pPr>
            <a:r>
              <a:rPr lang="da-DK" dirty="0"/>
              <a:t>Begge mål efterspørger redegørelse for en proces, </a:t>
            </a:r>
          </a:p>
          <a:p>
            <a:pPr marL="0" indent="0">
              <a:buNone/>
            </a:pPr>
            <a:r>
              <a:rPr lang="da-DK" dirty="0"/>
              <a:t>men </a:t>
            </a:r>
            <a:r>
              <a:rPr lang="da-DK" dirty="0" err="1"/>
              <a:t>vidensindholdets</a:t>
            </a:r>
            <a:r>
              <a:rPr lang="da-DK" dirty="0"/>
              <a:t> kompleksitet er på meget forskelligt niveau.</a:t>
            </a:r>
          </a:p>
        </p:txBody>
      </p:sp>
      <p:sp>
        <p:nvSpPr>
          <p:cNvPr id="4" name="Pladsholder til dato 3">
            <a:extLst>
              <a:ext uri="{FF2B5EF4-FFF2-40B4-BE49-F238E27FC236}">
                <a16:creationId xmlns:a16="http://schemas.microsoft.com/office/drawing/2014/main" id="{739777B6-A4EC-4A85-93EB-8E5923FF0119}"/>
              </a:ext>
            </a:extLst>
          </p:cNvPr>
          <p:cNvSpPr>
            <a:spLocks noGrp="1"/>
          </p:cNvSpPr>
          <p:nvPr>
            <p:ph type="dt" sz="half" idx="14"/>
          </p:nvPr>
        </p:nvSpPr>
        <p:spPr/>
        <p:txBody>
          <a:bodyPr/>
          <a:lstStyle/>
          <a:p>
            <a:fld id="{6A3B3D89-C762-4CE5-AABD-B142D883170F}" type="datetime1">
              <a:rPr lang="da-DK" smtClean="0"/>
              <a:t>25-10-2021</a:t>
            </a:fld>
            <a:endParaRPr lang="da-DK"/>
          </a:p>
        </p:txBody>
      </p:sp>
    </p:spTree>
    <p:extLst>
      <p:ext uri="{BB962C8B-B14F-4D97-AF65-F5344CB8AC3E}">
        <p14:creationId xmlns:p14="http://schemas.microsoft.com/office/powerpoint/2010/main" val="1376490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146EF-CB75-490B-978B-0F0E034548E2}"/>
              </a:ext>
            </a:extLst>
          </p:cNvPr>
          <p:cNvSpPr>
            <a:spLocks noGrp="1"/>
          </p:cNvSpPr>
          <p:nvPr>
            <p:ph type="title"/>
          </p:nvPr>
        </p:nvSpPr>
        <p:spPr/>
        <p:txBody>
          <a:bodyPr>
            <a:normAutofit/>
          </a:bodyPr>
          <a:lstStyle/>
          <a:p>
            <a:r>
              <a:rPr lang="da-DK" sz="3600" b="1" dirty="0"/>
              <a:t>Praktisk planlægning – til kl. 11.20</a:t>
            </a:r>
          </a:p>
        </p:txBody>
      </p:sp>
      <p:sp>
        <p:nvSpPr>
          <p:cNvPr id="3" name="Pladsholder til indhold 2">
            <a:extLst>
              <a:ext uri="{FF2B5EF4-FFF2-40B4-BE49-F238E27FC236}">
                <a16:creationId xmlns:a16="http://schemas.microsoft.com/office/drawing/2014/main" id="{438AB183-2199-4D41-B745-79DC0B10321C}"/>
              </a:ext>
            </a:extLst>
          </p:cNvPr>
          <p:cNvSpPr>
            <a:spLocks noGrp="1"/>
          </p:cNvSpPr>
          <p:nvPr>
            <p:ph idx="1"/>
          </p:nvPr>
        </p:nvSpPr>
        <p:spPr/>
        <p:txBody>
          <a:bodyPr vert="horz" lIns="91440" tIns="45720" rIns="91440" bIns="45720" rtlCol="0" anchor="t">
            <a:normAutofit/>
          </a:bodyPr>
          <a:lstStyle/>
          <a:p>
            <a:pPr marL="0" indent="0">
              <a:buNone/>
            </a:pPr>
            <a:r>
              <a:rPr lang="da-DK" dirty="0">
                <a:cs typeface="Calibri" panose="020F0502020204030204"/>
              </a:rPr>
              <a:t>i sparringsgrupperne:</a:t>
            </a:r>
          </a:p>
          <a:p>
            <a:pPr marL="0" indent="0">
              <a:buNone/>
            </a:pPr>
            <a:r>
              <a:rPr lang="da-DK" dirty="0">
                <a:cs typeface="Calibri" panose="020F0502020204030204"/>
              </a:rPr>
              <a:t>Arbejd videre med de udvalgte faglige mål fra kursusdag 1.</a:t>
            </a:r>
          </a:p>
          <a:p>
            <a:pPr marL="0" indent="0">
              <a:buNone/>
            </a:pPr>
            <a:endParaRPr lang="da-DK" dirty="0">
              <a:cs typeface="Calibri" panose="020F0502020204030204"/>
            </a:endParaRPr>
          </a:p>
          <a:p>
            <a:pPr marL="0" indent="0">
              <a:buNone/>
            </a:pPr>
            <a:r>
              <a:rPr lang="da-DK" dirty="0">
                <a:cs typeface="Calibri" panose="020F0502020204030204"/>
              </a:rPr>
              <a:t>I skal omsætte det faglige mål fra fagbilaget til konkrete læringsmål i undervisningsforløbet</a:t>
            </a:r>
          </a:p>
          <a:p>
            <a:pPr marL="0" indent="0">
              <a:buNone/>
            </a:pPr>
            <a:r>
              <a:rPr lang="da-DK" dirty="0">
                <a:cs typeface="Calibri" panose="020F0502020204030204"/>
              </a:rPr>
              <a:t>Læringsmålene skal formuleres på forskellige taksonomiske niveauer med henblik på at understøtte elevernes læringsprogression</a:t>
            </a:r>
          </a:p>
          <a:p>
            <a:pPr marL="0" indent="0">
              <a:buNone/>
            </a:pPr>
            <a:r>
              <a:rPr lang="da-DK" dirty="0">
                <a:cs typeface="Calibri" panose="020F0502020204030204"/>
              </a:rPr>
              <a:t>Læringsmålene kan kobles til konkrete indholdsvalg og elevaktiviteter.</a:t>
            </a:r>
          </a:p>
          <a:p>
            <a:pPr marL="0" indent="0">
              <a:buNone/>
            </a:pPr>
            <a:endParaRPr lang="da-DK" dirty="0">
              <a:cs typeface="Calibri" panose="020F0502020204030204"/>
            </a:endParaRPr>
          </a:p>
        </p:txBody>
      </p:sp>
    </p:spTree>
    <p:extLst>
      <p:ext uri="{BB962C8B-B14F-4D97-AF65-F5344CB8AC3E}">
        <p14:creationId xmlns:p14="http://schemas.microsoft.com/office/powerpoint/2010/main" val="247060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B8FD38A9-F23C-4149-BE18-F9BA2B48B3DA}"/>
              </a:ext>
            </a:extLst>
          </p:cNvPr>
          <p:cNvGraphicFramePr>
            <a:graphicFrameLocks noGrp="1"/>
          </p:cNvGraphicFramePr>
          <p:nvPr>
            <p:extLst>
              <p:ext uri="{D42A27DB-BD31-4B8C-83A1-F6EECF244321}">
                <p14:modId xmlns:p14="http://schemas.microsoft.com/office/powerpoint/2010/main" val="2247763767"/>
              </p:ext>
            </p:extLst>
          </p:nvPr>
        </p:nvGraphicFramePr>
        <p:xfrm>
          <a:off x="707136" y="305738"/>
          <a:ext cx="10887456" cy="6101798"/>
        </p:xfrm>
        <a:graphic>
          <a:graphicData uri="http://schemas.openxmlformats.org/drawingml/2006/table">
            <a:tbl>
              <a:tblPr firstRow="1" bandRow="1">
                <a:tableStyleId>{C083E6E3-FA7D-4D7B-A595-EF9225AFEA82}</a:tableStyleId>
              </a:tblPr>
              <a:tblGrid>
                <a:gridCol w="1403157">
                  <a:extLst>
                    <a:ext uri="{9D8B030D-6E8A-4147-A177-3AD203B41FA5}">
                      <a16:colId xmlns:a16="http://schemas.microsoft.com/office/drawing/2014/main" val="2448668862"/>
                    </a:ext>
                  </a:extLst>
                </a:gridCol>
                <a:gridCol w="9484299">
                  <a:extLst>
                    <a:ext uri="{9D8B030D-6E8A-4147-A177-3AD203B41FA5}">
                      <a16:colId xmlns:a16="http://schemas.microsoft.com/office/drawing/2014/main" val="2940469260"/>
                    </a:ext>
                  </a:extLst>
                </a:gridCol>
              </a:tblGrid>
              <a:tr h="562986">
                <a:tc>
                  <a:txBody>
                    <a:bodyPr/>
                    <a:lstStyle/>
                    <a:p>
                      <a:pPr>
                        <a:lnSpc>
                          <a:spcPct val="107000"/>
                        </a:lnSpc>
                        <a:spcAft>
                          <a:spcPts val="800"/>
                        </a:spcAft>
                      </a:pPr>
                      <a:r>
                        <a:rPr lang="da-DK" sz="1600" b="1" dirty="0">
                          <a:effectLst/>
                          <a:latin typeface="Arial" panose="020B0604020202020204" pitchFamily="34" charset="0"/>
                          <a:ea typeface="Arial" panose="020B0604020202020204" pitchFamily="34" charset="0"/>
                          <a:cs typeface="Times New Roman" panose="02020603050405020304" pitchFamily="18" charset="0"/>
                        </a:rPr>
                        <a:t>09.00-09.30</a:t>
                      </a:r>
                      <a:endParaRPr lang="da-DK"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buFontTx/>
                        <a:buNone/>
                      </a:pPr>
                      <a:r>
                        <a:rPr lang="da-DK" sz="1800" b="0" dirty="0">
                          <a:effectLst/>
                          <a:latin typeface="Arial" panose="020B0604020202020204" pitchFamily="34" charset="0"/>
                          <a:ea typeface="Arial" panose="020B0604020202020204" pitchFamily="34" charset="0"/>
                          <a:cs typeface="Arial" panose="020B0604020202020204" pitchFamily="34" charset="0"/>
                        </a:rPr>
                        <a:t>Præsentation af ny underviser. Hvad hæftede du dig især ved på dag 1?</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1953748"/>
                  </a:ext>
                </a:extLst>
              </a:tr>
              <a:tr h="722068">
                <a:tc>
                  <a:txBody>
                    <a:bodyPr/>
                    <a:lstStyle/>
                    <a:p>
                      <a:pPr>
                        <a:lnSpc>
                          <a:spcPct val="107000"/>
                        </a:lnSpc>
                        <a:spcAft>
                          <a:spcPts val="800"/>
                        </a:spcAft>
                      </a:pPr>
                      <a:r>
                        <a:rPr lang="da-DK" sz="1600" b="1" dirty="0">
                          <a:effectLst/>
                          <a:latin typeface="Arial" panose="020B0604020202020204" pitchFamily="34" charset="0"/>
                          <a:ea typeface="Arial" panose="020B0604020202020204" pitchFamily="34" charset="0"/>
                          <a:cs typeface="Times New Roman" panose="02020603050405020304" pitchFamily="18" charset="0"/>
                        </a:rPr>
                        <a:t>09.30-10.30</a:t>
                      </a:r>
                      <a:endParaRPr lang="da-DK"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buFontTx/>
                        <a:buNone/>
                      </a:pPr>
                      <a:r>
                        <a:rPr lang="da-DK" sz="1800" dirty="0">
                          <a:effectLst/>
                          <a:latin typeface="Arial" panose="020B0604020202020204" pitchFamily="34" charset="0"/>
                          <a:ea typeface="Arial" panose="020B0604020202020204" pitchFamily="34" charset="0"/>
                          <a:cs typeface="Arial" panose="020B0604020202020204" pitchFamily="34" charset="0"/>
                        </a:rPr>
                        <a:t>Oplæg om forskellige taksonomier. </a:t>
                      </a:r>
                    </a:p>
                    <a:p>
                      <a:pPr marL="0" lvl="0" indent="0">
                        <a:lnSpc>
                          <a:spcPct val="107000"/>
                        </a:lnSpc>
                        <a:buFontTx/>
                        <a:buNone/>
                      </a:pPr>
                      <a:r>
                        <a:rPr lang="da-DK" sz="1800" dirty="0">
                          <a:effectLst/>
                          <a:latin typeface="Arial" panose="020B0604020202020204" pitchFamily="34" charset="0"/>
                          <a:ea typeface="Arial" panose="020B0604020202020204" pitchFamily="34" charset="0"/>
                          <a:cs typeface="Arial" panose="020B0604020202020204" pitchFamily="34" charset="0"/>
                        </a:rPr>
                        <a:t>Deltagerne arbejder med brug af taksonomier i tilrettelæggelsen af undervisningen</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1088796"/>
                  </a:ext>
                </a:extLst>
              </a:tr>
              <a:tr h="562986">
                <a:tc>
                  <a:txBody>
                    <a:bodyPr/>
                    <a:lstStyle/>
                    <a:p>
                      <a:pPr>
                        <a:lnSpc>
                          <a:spcPct val="107000"/>
                        </a:lnSpc>
                        <a:spcAft>
                          <a:spcPts val="800"/>
                        </a:spcAft>
                      </a:pPr>
                      <a:r>
                        <a:rPr lang="da-DK" sz="1400" b="1" dirty="0">
                          <a:effectLst/>
                          <a:latin typeface="Arial" panose="020B0604020202020204" pitchFamily="34" charset="0"/>
                          <a:ea typeface="Arial" panose="020B0604020202020204" pitchFamily="34" charset="0"/>
                          <a:cs typeface="Times New Roman" panose="02020603050405020304" pitchFamily="18" charset="0"/>
                        </a:rPr>
                        <a:t>10.30-10.45 </a:t>
                      </a:r>
                      <a:endParaRPr lang="da-DK"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FontTx/>
                        <a:buNone/>
                      </a:pPr>
                      <a:r>
                        <a:rPr lang="da-DK" sz="1400" b="1" dirty="0">
                          <a:effectLst/>
                          <a:latin typeface="Arial" panose="020B0604020202020204" pitchFamily="34" charset="0"/>
                          <a:ea typeface="Arial" panose="020B0604020202020204" pitchFamily="34" charset="0"/>
                          <a:cs typeface="Arial" panose="020B0604020202020204" pitchFamily="34" charset="0"/>
                        </a:rPr>
                        <a:t>Kaffepause </a:t>
                      </a:r>
                      <a:endParaRPr lang="da-DK" sz="14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7568815"/>
                  </a:ext>
                </a:extLst>
              </a:tr>
              <a:tr h="722068">
                <a:tc>
                  <a:txBody>
                    <a:bodyPr/>
                    <a:lstStyle/>
                    <a:p>
                      <a:pPr>
                        <a:lnSpc>
                          <a:spcPct val="107000"/>
                        </a:lnSpc>
                        <a:spcAft>
                          <a:spcPts val="800"/>
                        </a:spcAft>
                      </a:pPr>
                      <a:r>
                        <a:rPr lang="da-DK" sz="1600" b="1" dirty="0">
                          <a:effectLst/>
                          <a:latin typeface="Arial" panose="020B0604020202020204" pitchFamily="34" charset="0"/>
                          <a:ea typeface="Arial" panose="020B0604020202020204" pitchFamily="34" charset="0"/>
                          <a:cs typeface="Times New Roman" panose="02020603050405020304" pitchFamily="18" charset="0"/>
                        </a:rPr>
                        <a:t>10.45-11.30 </a:t>
                      </a:r>
                      <a:endParaRPr lang="da-DK"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spcAft>
                          <a:spcPts val="800"/>
                        </a:spcAft>
                        <a:buFontTx/>
                        <a:buNone/>
                      </a:pPr>
                      <a:r>
                        <a:rPr lang="da-DK" sz="1800" dirty="0">
                          <a:effectLst/>
                          <a:latin typeface="Arial" panose="020B0604020202020204" pitchFamily="34" charset="0"/>
                          <a:ea typeface="Arial" panose="020B0604020202020204" pitchFamily="34" charset="0"/>
                          <a:cs typeface="Arial" panose="020B0604020202020204" pitchFamily="34" charset="0"/>
                        </a:rPr>
                        <a:t>Oplæg om formulering af læringsmål på forskellige taksonomiske niveauer. </a:t>
                      </a:r>
                    </a:p>
                    <a:p>
                      <a:pPr marL="0" lvl="0" indent="0">
                        <a:lnSpc>
                          <a:spcPct val="107000"/>
                        </a:lnSpc>
                        <a:spcAft>
                          <a:spcPts val="800"/>
                        </a:spcAft>
                        <a:buFontTx/>
                        <a:buNone/>
                      </a:pPr>
                      <a:r>
                        <a:rPr lang="da-DK" sz="1800" dirty="0">
                          <a:effectLst/>
                          <a:latin typeface="Arial" panose="020B0604020202020204" pitchFamily="34" charset="0"/>
                          <a:ea typeface="Arial" panose="020B0604020202020204" pitchFamily="34" charset="0"/>
                          <a:cs typeface="Arial" panose="020B0604020202020204" pitchFamily="34" charset="0"/>
                        </a:rPr>
                        <a:t>Deltagerne formulerer læringsmål</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160881"/>
                  </a:ext>
                </a:extLst>
              </a:tr>
              <a:tr h="562986">
                <a:tc>
                  <a:txBody>
                    <a:bodyPr/>
                    <a:lstStyle/>
                    <a:p>
                      <a:pPr>
                        <a:lnSpc>
                          <a:spcPct val="107000"/>
                        </a:lnSpc>
                        <a:spcAft>
                          <a:spcPts val="800"/>
                        </a:spcAft>
                      </a:pPr>
                      <a:r>
                        <a:rPr lang="da-DK" sz="1400" b="1" dirty="0">
                          <a:effectLst/>
                          <a:latin typeface="Arial" panose="020B0604020202020204" pitchFamily="34" charset="0"/>
                          <a:ea typeface="Arial" panose="020B0604020202020204" pitchFamily="34" charset="0"/>
                          <a:cs typeface="Times New Roman" panose="02020603050405020304" pitchFamily="18" charset="0"/>
                        </a:rPr>
                        <a:t>11.30-12.15</a:t>
                      </a:r>
                      <a:endParaRPr lang="da-DK"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FontTx/>
                        <a:buNone/>
                      </a:pPr>
                      <a:r>
                        <a:rPr lang="da-DK" sz="1400" b="1" dirty="0">
                          <a:effectLst/>
                          <a:latin typeface="Arial" panose="020B0604020202020204" pitchFamily="34" charset="0"/>
                          <a:ea typeface="Arial" panose="020B0604020202020204" pitchFamily="34" charset="0"/>
                          <a:cs typeface="Arial" panose="020B0604020202020204" pitchFamily="34" charset="0"/>
                        </a:rPr>
                        <a:t>Frokost</a:t>
                      </a:r>
                      <a:endParaRPr lang="da-DK" sz="14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9448631"/>
                  </a:ext>
                </a:extLst>
              </a:tr>
              <a:tr h="817074">
                <a:tc>
                  <a:txBody>
                    <a:bodyPr/>
                    <a:lstStyle/>
                    <a:p>
                      <a:pPr>
                        <a:lnSpc>
                          <a:spcPct val="107000"/>
                        </a:lnSpc>
                        <a:spcAft>
                          <a:spcPts val="800"/>
                        </a:spcAft>
                      </a:pPr>
                      <a:r>
                        <a:rPr lang="da-DK" sz="1600" b="1" dirty="0">
                          <a:effectLst/>
                          <a:latin typeface="Arial" panose="020B0604020202020204" pitchFamily="34" charset="0"/>
                          <a:ea typeface="Arial" panose="020B0604020202020204" pitchFamily="34" charset="0"/>
                          <a:cs typeface="Times New Roman" panose="02020603050405020304" pitchFamily="18" charset="0"/>
                        </a:rPr>
                        <a:t>12.15-13.30</a:t>
                      </a:r>
                      <a:endParaRPr lang="da-DK"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buFontTx/>
                        <a:buNone/>
                        <a:tabLst>
                          <a:tab pos="228600" algn="l"/>
                          <a:tab pos="828040" algn="l"/>
                        </a:tabLst>
                      </a:pPr>
                      <a:r>
                        <a:rPr lang="da-DK" sz="1800" dirty="0">
                          <a:effectLst/>
                          <a:latin typeface="Arial" panose="020B0604020202020204" pitchFamily="34" charset="0"/>
                          <a:ea typeface="Arial" panose="020B0604020202020204" pitchFamily="34" charset="0"/>
                          <a:cs typeface="Arial" panose="020B0604020202020204" pitchFamily="34" charset="0"/>
                        </a:rPr>
                        <a:t>Oplæg om undervisningsdifferentiering. </a:t>
                      </a:r>
                    </a:p>
                    <a:p>
                      <a:pPr marL="0" lvl="0" indent="0">
                        <a:lnSpc>
                          <a:spcPct val="107000"/>
                        </a:lnSpc>
                        <a:buFontTx/>
                        <a:buNone/>
                        <a:tabLst>
                          <a:tab pos="228600" algn="l"/>
                          <a:tab pos="828040" algn="l"/>
                        </a:tabLst>
                      </a:pPr>
                      <a:r>
                        <a:rPr lang="da-DK" sz="1800" dirty="0">
                          <a:effectLst/>
                          <a:latin typeface="Arial" panose="020B0604020202020204" pitchFamily="34" charset="0"/>
                          <a:ea typeface="Arial" panose="020B0604020202020204" pitchFamily="34" charset="0"/>
                          <a:cs typeface="Arial" panose="020B0604020202020204" pitchFamily="34" charset="0"/>
                        </a:rPr>
                        <a:t>Deltagerne videndeler om undervisningsdifferentiering og planlægger undervisning</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2220747"/>
                  </a:ext>
                </a:extLst>
              </a:tr>
              <a:tr h="562986">
                <a:tc>
                  <a:txBody>
                    <a:bodyPr/>
                    <a:lstStyle/>
                    <a:p>
                      <a:pPr>
                        <a:lnSpc>
                          <a:spcPct val="107000"/>
                        </a:lnSpc>
                        <a:spcAft>
                          <a:spcPts val="800"/>
                        </a:spcAft>
                      </a:pPr>
                      <a:r>
                        <a:rPr lang="da-DK" sz="1400" b="1" dirty="0">
                          <a:effectLst/>
                          <a:latin typeface="Arial" panose="020B0604020202020204" pitchFamily="34" charset="0"/>
                          <a:ea typeface="Arial" panose="020B0604020202020204" pitchFamily="34" charset="0"/>
                          <a:cs typeface="Times New Roman" panose="02020603050405020304" pitchFamily="18" charset="0"/>
                        </a:rPr>
                        <a:t>13.30-13.45</a:t>
                      </a:r>
                      <a:endParaRPr lang="da-DK"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FontTx/>
                        <a:buNone/>
                      </a:pPr>
                      <a:r>
                        <a:rPr lang="da-DK" sz="1400" b="1" dirty="0">
                          <a:effectLst/>
                          <a:latin typeface="Arial" panose="020B0604020202020204" pitchFamily="34" charset="0"/>
                          <a:ea typeface="Arial" panose="020B0604020202020204" pitchFamily="34" charset="0"/>
                          <a:cs typeface="Arial" panose="020B0604020202020204" pitchFamily="34" charset="0"/>
                        </a:rPr>
                        <a:t>Kaffepause</a:t>
                      </a:r>
                      <a:endParaRPr lang="da-DK" sz="14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206481"/>
                  </a:ext>
                </a:extLst>
              </a:tr>
              <a:tr h="722068">
                <a:tc>
                  <a:txBody>
                    <a:bodyPr/>
                    <a:lstStyle/>
                    <a:p>
                      <a:pPr>
                        <a:lnSpc>
                          <a:spcPct val="107000"/>
                        </a:lnSpc>
                        <a:spcAft>
                          <a:spcPts val="800"/>
                        </a:spcAft>
                      </a:pPr>
                      <a:r>
                        <a:rPr lang="da-DK" sz="1600" b="1" dirty="0">
                          <a:effectLst/>
                          <a:latin typeface="Arial" panose="020B0604020202020204" pitchFamily="34" charset="0"/>
                          <a:ea typeface="Arial" panose="020B0604020202020204" pitchFamily="34" charset="0"/>
                          <a:cs typeface="Times New Roman" panose="02020603050405020304" pitchFamily="18" charset="0"/>
                        </a:rPr>
                        <a:t>13.45-14.45</a:t>
                      </a:r>
                      <a:endParaRPr lang="da-DK"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FontTx/>
                        <a:buNone/>
                      </a:pPr>
                      <a:r>
                        <a:rPr lang="da-DK" sz="1800" b="1" dirty="0">
                          <a:effectLst/>
                          <a:latin typeface="Arial" panose="020B0604020202020204" pitchFamily="34" charset="0"/>
                          <a:ea typeface="Arial" panose="020B0604020202020204" pitchFamily="34" charset="0"/>
                          <a:cs typeface="Arial" panose="020B0604020202020204" pitchFamily="34" charset="0"/>
                        </a:rPr>
                        <a:t>Afprøvning. </a:t>
                      </a:r>
                      <a:r>
                        <a:rPr lang="da-DK" sz="1800" dirty="0">
                          <a:effectLst/>
                          <a:latin typeface="Arial" panose="020B0604020202020204" pitchFamily="34" charset="0"/>
                          <a:ea typeface="Arial" panose="020B0604020202020204" pitchFamily="34" charset="0"/>
                          <a:cs typeface="Arial" panose="020B0604020202020204" pitchFamily="34" charset="0"/>
                        </a:rPr>
                        <a:t>Deltagerne planlægger og præsenterer aktioner/eksperimenter, hvor der arbejdes med taksonomiske niveauer og undervisningsdifferentiering</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49457"/>
                  </a:ext>
                </a:extLst>
              </a:tr>
              <a:tr h="722068">
                <a:tc>
                  <a:txBody>
                    <a:bodyPr/>
                    <a:lstStyle/>
                    <a:p>
                      <a:pPr>
                        <a:lnSpc>
                          <a:spcPct val="107000"/>
                        </a:lnSpc>
                        <a:spcAft>
                          <a:spcPts val="800"/>
                        </a:spcAft>
                      </a:pPr>
                      <a:r>
                        <a:rPr lang="da-DK" sz="1600" b="1" dirty="0">
                          <a:effectLst/>
                          <a:latin typeface="Arial" panose="020B0604020202020204" pitchFamily="34" charset="0"/>
                          <a:ea typeface="Arial" panose="020B0604020202020204" pitchFamily="34" charset="0"/>
                          <a:cs typeface="Times New Roman" panose="02020603050405020304" pitchFamily="18" charset="0"/>
                        </a:rPr>
                        <a:t>14.45-15.00</a:t>
                      </a:r>
                      <a:endParaRPr lang="da-DK"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nSpc>
                          <a:spcPct val="107000"/>
                        </a:lnSpc>
                        <a:spcAft>
                          <a:spcPts val="800"/>
                        </a:spcAft>
                        <a:buFontTx/>
                        <a:buNone/>
                        <a:tabLst>
                          <a:tab pos="228600" algn="l"/>
                          <a:tab pos="828040" algn="l"/>
                        </a:tabLst>
                      </a:pPr>
                      <a:r>
                        <a:rPr lang="da-DK" sz="1800" b="1" dirty="0">
                          <a:effectLst/>
                          <a:latin typeface="Arial" panose="020B0604020202020204" pitchFamily="34" charset="0"/>
                          <a:ea typeface="Arial" panose="020B0604020202020204" pitchFamily="34" charset="0"/>
                          <a:cs typeface="Arial" panose="020B0604020202020204" pitchFamily="34" charset="0"/>
                        </a:rPr>
                        <a:t>Refleksions- og afprøvningslog. </a:t>
                      </a:r>
                    </a:p>
                    <a:p>
                      <a:pPr marL="0" indent="0">
                        <a:lnSpc>
                          <a:spcPct val="107000"/>
                        </a:lnSpc>
                        <a:spcAft>
                          <a:spcPts val="800"/>
                        </a:spcAft>
                        <a:buFontTx/>
                        <a:buNone/>
                        <a:tabLst>
                          <a:tab pos="228600" algn="l"/>
                          <a:tab pos="828040" algn="l"/>
                        </a:tabLst>
                      </a:pPr>
                      <a:r>
                        <a:rPr lang="da-DK" sz="1800" dirty="0">
                          <a:effectLst/>
                          <a:latin typeface="Arial" panose="020B0604020202020204" pitchFamily="34" charset="0"/>
                          <a:ea typeface="Arial" panose="020B0604020202020204" pitchFamily="34" charset="0"/>
                          <a:cs typeface="Arial" panose="020B0604020202020204" pitchFamily="34" charset="0"/>
                        </a:rPr>
                        <a:t>Deltagerne arbejder med deres refleksions- og afprøvningslog </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905826"/>
                  </a:ext>
                </a:extLst>
              </a:tr>
            </a:tbl>
          </a:graphicData>
        </a:graphic>
      </p:graphicFrame>
    </p:spTree>
    <p:extLst>
      <p:ext uri="{BB962C8B-B14F-4D97-AF65-F5344CB8AC3E}">
        <p14:creationId xmlns:p14="http://schemas.microsoft.com/office/powerpoint/2010/main" val="180169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6" descr="Mange spørgsmålstegn på sort baggrund">
            <a:extLst>
              <a:ext uri="{FF2B5EF4-FFF2-40B4-BE49-F238E27FC236}">
                <a16:creationId xmlns:a16="http://schemas.microsoft.com/office/drawing/2014/main" id="{D319BB63-F9A6-40B9-823E-7E0BA6A44493}"/>
              </a:ext>
            </a:extLst>
          </p:cNvPr>
          <p:cNvPicPr>
            <a:picLocks noChangeAspect="1"/>
          </p:cNvPicPr>
          <p:nvPr/>
        </p:nvPicPr>
        <p:blipFill rotWithShape="1">
          <a:blip r:embed="rId2"/>
          <a:srcRect t="7787"/>
          <a:stretch/>
        </p:blipFill>
        <p:spPr>
          <a:xfrm>
            <a:off x="-1" y="10"/>
            <a:ext cx="12192000" cy="6857990"/>
          </a:xfrm>
          <a:prstGeom prst="rect">
            <a:avLst/>
          </a:prstGeom>
        </p:spPr>
      </p:pic>
      <p:sp>
        <p:nvSpPr>
          <p:cNvPr id="4" name="Titel 3">
            <a:extLst>
              <a:ext uri="{FF2B5EF4-FFF2-40B4-BE49-F238E27FC236}">
                <a16:creationId xmlns:a16="http://schemas.microsoft.com/office/drawing/2014/main" id="{05831C6E-7B71-435C-866A-45AFD21854BC}"/>
              </a:ext>
            </a:extLst>
          </p:cNvPr>
          <p:cNvSpPr>
            <a:spLocks noGrp="1"/>
          </p:cNvSpPr>
          <p:nvPr>
            <p:ph type="title"/>
          </p:nvPr>
        </p:nvSpPr>
        <p:spPr>
          <a:xfrm>
            <a:off x="486711" y="1585705"/>
            <a:ext cx="6074345" cy="1682722"/>
          </a:xfrm>
        </p:spPr>
        <p:txBody>
          <a:bodyPr vert="horz" lIns="91440" tIns="45720" rIns="91440" bIns="45720" rtlCol="0" anchor="ctr">
            <a:normAutofit/>
          </a:bodyPr>
          <a:lstStyle/>
          <a:p>
            <a:pPr algn="ctr"/>
            <a:r>
              <a:rPr lang="da-DK" sz="3600" b="1" dirty="0">
                <a:solidFill>
                  <a:schemeClr val="bg1"/>
                </a:solidFill>
              </a:rPr>
              <a:t>Opsamling</a:t>
            </a:r>
            <a:r>
              <a:rPr lang="en-US" sz="3600" b="1" dirty="0">
                <a:solidFill>
                  <a:schemeClr val="bg1"/>
                </a:solidFill>
              </a:rPr>
              <a:t> </a:t>
            </a:r>
            <a:r>
              <a:rPr lang="en-US" sz="3600" b="1" dirty="0" err="1">
                <a:solidFill>
                  <a:schemeClr val="bg1"/>
                </a:solidFill>
              </a:rPr>
              <a:t>på</a:t>
            </a:r>
            <a:r>
              <a:rPr lang="en-US" sz="3600" b="1" dirty="0">
                <a:solidFill>
                  <a:schemeClr val="bg1"/>
                </a:solidFill>
              </a:rPr>
              <a:t> </a:t>
            </a:r>
            <a:r>
              <a:rPr lang="en-US" sz="3600" b="1" dirty="0" err="1">
                <a:solidFill>
                  <a:schemeClr val="bg1"/>
                </a:solidFill>
              </a:rPr>
              <a:t>omsætning</a:t>
            </a:r>
            <a:r>
              <a:rPr lang="en-US" sz="3600" b="1" dirty="0">
                <a:solidFill>
                  <a:schemeClr val="bg1"/>
                </a:solidFill>
              </a:rPr>
              <a:t> af </a:t>
            </a:r>
            <a:r>
              <a:rPr lang="da-DK" sz="3600" b="1" dirty="0">
                <a:solidFill>
                  <a:schemeClr val="bg1"/>
                </a:solidFill>
              </a:rPr>
              <a:t>læringsmål </a:t>
            </a:r>
            <a:endParaRPr lang="da-DK" sz="3600" b="1" dirty="0">
              <a:solidFill>
                <a:schemeClr val="bg1"/>
              </a:solidFill>
              <a:cs typeface="Calibri Light"/>
            </a:endParaRPr>
          </a:p>
        </p:txBody>
      </p:sp>
      <p:sp>
        <p:nvSpPr>
          <p:cNvPr id="5" name="Pladsholder til tekst 4">
            <a:extLst>
              <a:ext uri="{FF2B5EF4-FFF2-40B4-BE49-F238E27FC236}">
                <a16:creationId xmlns:a16="http://schemas.microsoft.com/office/drawing/2014/main" id="{DDAFEC4E-1D9F-4D21-AFD1-970E59B7D787}"/>
              </a:ext>
            </a:extLst>
          </p:cNvPr>
          <p:cNvSpPr>
            <a:spLocks noGrp="1"/>
          </p:cNvSpPr>
          <p:nvPr>
            <p:ph type="body" sz="quarter" idx="13"/>
          </p:nvPr>
        </p:nvSpPr>
        <p:spPr>
          <a:xfrm>
            <a:off x="715396" y="3429000"/>
            <a:ext cx="5928550" cy="2619839"/>
          </a:xfrm>
        </p:spPr>
        <p:txBody>
          <a:bodyPr vert="horz" lIns="91440" tIns="45720" rIns="91440" bIns="45720" rtlCol="0" anchor="ctr">
            <a:normAutofit/>
          </a:bodyPr>
          <a:lstStyle/>
          <a:p>
            <a:pPr marL="0" indent="0">
              <a:buNone/>
            </a:pPr>
            <a:r>
              <a:rPr lang="en-US" dirty="0">
                <a:solidFill>
                  <a:schemeClr val="bg1"/>
                </a:solidFill>
              </a:rPr>
              <a:t>Hvad er </a:t>
            </a:r>
            <a:r>
              <a:rPr lang="da-DK" dirty="0">
                <a:solidFill>
                  <a:schemeClr val="bg1"/>
                </a:solidFill>
              </a:rPr>
              <a:t>lige</a:t>
            </a:r>
            <a:r>
              <a:rPr lang="en-US" dirty="0">
                <a:solidFill>
                  <a:schemeClr val="bg1"/>
                </a:solidFill>
              </a:rPr>
              <a:t> </a:t>
            </a:r>
            <a:r>
              <a:rPr lang="en-US" dirty="0" err="1">
                <a:solidFill>
                  <a:schemeClr val="bg1"/>
                </a:solidFill>
              </a:rPr>
              <a:t>til</a:t>
            </a:r>
            <a:r>
              <a:rPr lang="en-US" dirty="0">
                <a:solidFill>
                  <a:schemeClr val="bg1"/>
                </a:solidFill>
              </a:rPr>
              <a:t> og </a:t>
            </a:r>
            <a:r>
              <a:rPr lang="en-US" dirty="0" err="1">
                <a:solidFill>
                  <a:schemeClr val="bg1"/>
                </a:solidFill>
              </a:rPr>
              <a:t>hvad</a:t>
            </a:r>
            <a:r>
              <a:rPr lang="en-US" dirty="0">
                <a:solidFill>
                  <a:schemeClr val="bg1"/>
                </a:solidFill>
              </a:rPr>
              <a:t> er </a:t>
            </a:r>
            <a:r>
              <a:rPr lang="en-US" dirty="0" err="1">
                <a:solidFill>
                  <a:schemeClr val="bg1"/>
                </a:solidFill>
              </a:rPr>
              <a:t>udfordrende</a:t>
            </a:r>
            <a:r>
              <a:rPr lang="en-US" dirty="0">
                <a:solidFill>
                  <a:schemeClr val="bg1"/>
                </a:solidFill>
              </a:rPr>
              <a:t>?</a:t>
            </a:r>
          </a:p>
          <a:p>
            <a:pPr marL="0"/>
            <a:endParaRPr lang="en-US" sz="1800" dirty="0">
              <a:solidFill>
                <a:schemeClr val="bg1"/>
              </a:solidFill>
            </a:endParaRPr>
          </a:p>
          <a:p>
            <a:pPr marL="0" indent="0">
              <a:buNone/>
            </a:pPr>
            <a:r>
              <a:rPr lang="en-US" sz="2000" dirty="0" err="1">
                <a:solidFill>
                  <a:schemeClr val="bg1"/>
                </a:solidFill>
              </a:rPr>
              <a:t>Strukturen</a:t>
            </a:r>
            <a:r>
              <a:rPr lang="en-US" sz="2000" dirty="0">
                <a:solidFill>
                  <a:schemeClr val="bg1"/>
                </a:solidFill>
              </a:rPr>
              <a:t> er </a:t>
            </a:r>
            <a:r>
              <a:rPr lang="en-US" sz="2000" dirty="0" err="1">
                <a:solidFill>
                  <a:schemeClr val="bg1"/>
                </a:solidFill>
              </a:rPr>
              <a:t>følgende</a:t>
            </a:r>
            <a:r>
              <a:rPr lang="en-US" sz="2000" dirty="0">
                <a:solidFill>
                  <a:schemeClr val="bg1"/>
                </a:solidFill>
              </a:rPr>
              <a:t>:</a:t>
            </a:r>
            <a:endParaRPr lang="en-US" sz="2000" dirty="0">
              <a:solidFill>
                <a:schemeClr val="bg1"/>
              </a:solidFill>
              <a:cs typeface="Calibri"/>
            </a:endParaRPr>
          </a:p>
          <a:p>
            <a:pPr marL="0">
              <a:spcAft>
                <a:spcPts val="600"/>
              </a:spcAft>
            </a:pPr>
            <a:r>
              <a:rPr lang="en-US" sz="2000" dirty="0" err="1">
                <a:solidFill>
                  <a:schemeClr val="bg1"/>
                </a:solidFill>
              </a:rPr>
              <a:t>Tænk</a:t>
            </a:r>
            <a:r>
              <a:rPr lang="en-US" sz="2000" dirty="0">
                <a:solidFill>
                  <a:schemeClr val="bg1"/>
                </a:solidFill>
              </a:rPr>
              <a:t> </a:t>
            </a:r>
            <a:r>
              <a:rPr lang="en-US" sz="2000" dirty="0" err="1">
                <a:solidFill>
                  <a:schemeClr val="bg1"/>
                </a:solidFill>
              </a:rPr>
              <a:t>individuelt</a:t>
            </a:r>
            <a:r>
              <a:rPr lang="en-US" sz="2000" dirty="0">
                <a:solidFill>
                  <a:schemeClr val="bg1"/>
                </a:solidFill>
              </a:rPr>
              <a:t> (1 min.)</a:t>
            </a:r>
            <a:endParaRPr lang="en-US" sz="2000" dirty="0">
              <a:solidFill>
                <a:schemeClr val="bg1"/>
              </a:solidFill>
              <a:cs typeface="Calibri"/>
            </a:endParaRPr>
          </a:p>
          <a:p>
            <a:pPr marL="0">
              <a:spcAft>
                <a:spcPts val="600"/>
              </a:spcAft>
            </a:pPr>
            <a:r>
              <a:rPr lang="en-US" sz="2000" dirty="0">
                <a:solidFill>
                  <a:schemeClr val="bg1"/>
                </a:solidFill>
              </a:rPr>
              <a:t>Bordet </a:t>
            </a:r>
            <a:r>
              <a:rPr lang="en-US" sz="2000" dirty="0" err="1">
                <a:solidFill>
                  <a:schemeClr val="bg1"/>
                </a:solidFill>
              </a:rPr>
              <a:t>rundt</a:t>
            </a:r>
            <a:r>
              <a:rPr lang="en-US" sz="2000" dirty="0">
                <a:solidFill>
                  <a:schemeClr val="bg1"/>
                </a:solidFill>
              </a:rPr>
              <a:t> (1 min. pr. pers.)</a:t>
            </a:r>
            <a:endParaRPr lang="en-US" sz="2000" dirty="0">
              <a:solidFill>
                <a:schemeClr val="bg1"/>
              </a:solidFill>
              <a:cs typeface="Calibri"/>
            </a:endParaRPr>
          </a:p>
          <a:p>
            <a:endParaRPr lang="en-US" sz="1800" dirty="0"/>
          </a:p>
        </p:txBody>
      </p:sp>
    </p:spTree>
    <p:extLst>
      <p:ext uri="{BB962C8B-B14F-4D97-AF65-F5344CB8AC3E}">
        <p14:creationId xmlns:p14="http://schemas.microsoft.com/office/powerpoint/2010/main" val="1537523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itel 4">
            <a:extLst>
              <a:ext uri="{FF2B5EF4-FFF2-40B4-BE49-F238E27FC236}">
                <a16:creationId xmlns:a16="http://schemas.microsoft.com/office/drawing/2014/main" id="{258A1CEC-70DE-44E3-A829-EA338744B179}"/>
              </a:ext>
            </a:extLst>
          </p:cNvPr>
          <p:cNvSpPr>
            <a:spLocks noGrp="1"/>
          </p:cNvSpPr>
          <p:nvPr>
            <p:ph type="title"/>
          </p:nvPr>
        </p:nvSpPr>
        <p:spPr>
          <a:xfrm>
            <a:off x="3215729" y="1304544"/>
            <a:ext cx="5760846" cy="3218688"/>
          </a:xfrm>
        </p:spPr>
        <p:txBody>
          <a:bodyPr vert="horz" lIns="91440" tIns="45720" rIns="91440" bIns="45720" rtlCol="0" anchor="b">
            <a:normAutofit/>
          </a:bodyPr>
          <a:lstStyle/>
          <a:p>
            <a:pPr algn="ctr"/>
            <a:r>
              <a:rPr lang="en-US" sz="7200" dirty="0">
                <a:solidFill>
                  <a:schemeClr val="tx2"/>
                </a:solidFill>
              </a:rPr>
              <a:t>FROKOST</a:t>
            </a:r>
            <a:br>
              <a:rPr lang="en-US" sz="7200" dirty="0">
                <a:solidFill>
                  <a:schemeClr val="tx2"/>
                </a:solidFill>
              </a:rPr>
            </a:br>
            <a:r>
              <a:rPr lang="en-US" sz="7200" dirty="0">
                <a:solidFill>
                  <a:schemeClr val="tx2"/>
                </a:solidFill>
              </a:rPr>
              <a:t>TIL KL. 12.15</a:t>
            </a:r>
            <a:br>
              <a:rPr lang="en-US" sz="7200" dirty="0">
                <a:solidFill>
                  <a:schemeClr val="tx2"/>
                </a:solidFill>
              </a:rPr>
            </a:br>
            <a:r>
              <a:rPr lang="en-US" sz="3100" dirty="0" err="1">
                <a:solidFill>
                  <a:schemeClr val="tx2"/>
                </a:solidFill>
              </a:rPr>
              <a:t>Madbilletter</a:t>
            </a:r>
            <a:r>
              <a:rPr lang="en-US" sz="3100" dirty="0">
                <a:solidFill>
                  <a:schemeClr val="tx2"/>
                </a:solidFill>
              </a:rPr>
              <a:t> </a:t>
            </a:r>
            <a:r>
              <a:rPr lang="en-US" sz="3100" dirty="0" err="1">
                <a:solidFill>
                  <a:schemeClr val="tx2"/>
                </a:solidFill>
              </a:rPr>
              <a:t>kan</a:t>
            </a:r>
            <a:r>
              <a:rPr lang="en-US" sz="3100" dirty="0">
                <a:solidFill>
                  <a:schemeClr val="tx2"/>
                </a:solidFill>
              </a:rPr>
              <a:t> </a:t>
            </a:r>
            <a:r>
              <a:rPr lang="en-US" sz="3100" dirty="0" err="1">
                <a:solidFill>
                  <a:schemeClr val="tx2"/>
                </a:solidFill>
              </a:rPr>
              <a:t>bruges</a:t>
            </a:r>
            <a:r>
              <a:rPr lang="en-US" sz="3100" dirty="0">
                <a:solidFill>
                  <a:schemeClr val="tx2"/>
                </a:solidFill>
              </a:rPr>
              <a:t> </a:t>
            </a:r>
            <a:r>
              <a:rPr lang="en-US" sz="3100" dirty="0" err="1">
                <a:solidFill>
                  <a:schemeClr val="tx2"/>
                </a:solidFill>
              </a:rPr>
              <a:t>i</a:t>
            </a:r>
            <a:r>
              <a:rPr lang="en-US" sz="3100" dirty="0">
                <a:solidFill>
                  <a:schemeClr val="tx2"/>
                </a:solidFill>
              </a:rPr>
              <a:t> </a:t>
            </a:r>
            <a:r>
              <a:rPr lang="en-US" sz="3100" dirty="0" err="1">
                <a:solidFill>
                  <a:schemeClr val="tx2"/>
                </a:solidFill>
              </a:rPr>
              <a:t>kantinen</a:t>
            </a:r>
            <a:br>
              <a:rPr lang="en-US" sz="3100" dirty="0">
                <a:solidFill>
                  <a:schemeClr val="tx2"/>
                </a:solidFill>
              </a:rPr>
            </a:br>
            <a:r>
              <a:rPr lang="en-US" sz="3100" dirty="0">
                <a:solidFill>
                  <a:schemeClr val="tx2"/>
                </a:solidFill>
              </a:rPr>
              <a:t>Buffet</a:t>
            </a:r>
            <a:endParaRPr lang="en-US" sz="3100" kern="1200" dirty="0">
              <a:solidFill>
                <a:schemeClr val="tx2"/>
              </a:solidFill>
              <a:latin typeface="+mj-lt"/>
              <a:ea typeface="+mj-ea"/>
              <a:cs typeface="+mj-cs"/>
            </a:endParaRPr>
          </a:p>
        </p:txBody>
      </p:sp>
      <p:sp>
        <p:nvSpPr>
          <p:cNvPr id="4" name="Pladsholder til dato 3">
            <a:extLst>
              <a:ext uri="{FF2B5EF4-FFF2-40B4-BE49-F238E27FC236}">
                <a16:creationId xmlns:a16="http://schemas.microsoft.com/office/drawing/2014/main" id="{5EFB0812-96D8-4467-9B10-2E6604450838}"/>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fld id="{6A3B3D89-C762-4CE5-AABD-B142D883170F}" type="datetime1">
              <a:rPr lang="en-US" smtClean="0"/>
              <a:pPr>
                <a:spcAft>
                  <a:spcPts val="600"/>
                </a:spcAft>
              </a:pPr>
              <a:t>10/25/2021</a:t>
            </a:fld>
            <a:endParaRPr lang="en-US"/>
          </a:p>
        </p:txBody>
      </p:sp>
    </p:spTree>
    <p:extLst>
      <p:ext uri="{BB962C8B-B14F-4D97-AF65-F5344CB8AC3E}">
        <p14:creationId xmlns:p14="http://schemas.microsoft.com/office/powerpoint/2010/main" val="42827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54219DF-181B-4A01-B688-0A38F4D87631}"/>
              </a:ext>
            </a:extLst>
          </p:cNvPr>
          <p:cNvSpPr>
            <a:spLocks noGrp="1"/>
          </p:cNvSpPr>
          <p:nvPr>
            <p:ph type="ctrTitle"/>
          </p:nvPr>
        </p:nvSpPr>
        <p:spPr/>
        <p:txBody>
          <a:bodyPr/>
          <a:lstStyle/>
          <a:p>
            <a:r>
              <a:rPr lang="da-DK" dirty="0"/>
              <a:t>Undervisningsdifferentiering i samfundsfag</a:t>
            </a:r>
          </a:p>
        </p:txBody>
      </p:sp>
      <p:sp>
        <p:nvSpPr>
          <p:cNvPr id="6" name="Undertitel 5">
            <a:extLst>
              <a:ext uri="{FF2B5EF4-FFF2-40B4-BE49-F238E27FC236}">
                <a16:creationId xmlns:a16="http://schemas.microsoft.com/office/drawing/2014/main" id="{BC2F3DA3-A552-4BB4-BAE4-9D65336DD116}"/>
              </a:ext>
            </a:extLst>
          </p:cNvPr>
          <p:cNvSpPr>
            <a:spLocks noGrp="1"/>
          </p:cNvSpPr>
          <p:nvPr>
            <p:ph type="subTitle" idx="1"/>
          </p:nvPr>
        </p:nvSpPr>
        <p:spPr/>
        <p:txBody>
          <a:bodyPr/>
          <a:lstStyle/>
          <a:p>
            <a:endParaRPr lang="da-DK"/>
          </a:p>
        </p:txBody>
      </p:sp>
      <p:sp>
        <p:nvSpPr>
          <p:cNvPr id="4" name="Pladsholder til dato 3">
            <a:extLst>
              <a:ext uri="{FF2B5EF4-FFF2-40B4-BE49-F238E27FC236}">
                <a16:creationId xmlns:a16="http://schemas.microsoft.com/office/drawing/2014/main" id="{71B4FF9D-FC4F-4260-B185-C4FEA6469A19}"/>
              </a:ext>
            </a:extLst>
          </p:cNvPr>
          <p:cNvSpPr>
            <a:spLocks noGrp="1"/>
          </p:cNvSpPr>
          <p:nvPr>
            <p:ph type="dt" sz="half" idx="10"/>
          </p:nvPr>
        </p:nvSpPr>
        <p:spPr/>
        <p:txBody>
          <a:bodyPr/>
          <a:lstStyle/>
          <a:p>
            <a:fld id="{6A3B3D89-C762-4CE5-AABD-B142D883170F}" type="datetime1">
              <a:rPr lang="da-DK" smtClean="0"/>
              <a:t>25-10-2021</a:t>
            </a:fld>
            <a:endParaRPr lang="da-DK"/>
          </a:p>
        </p:txBody>
      </p:sp>
    </p:spTree>
    <p:extLst>
      <p:ext uri="{BB962C8B-B14F-4D97-AF65-F5344CB8AC3E}">
        <p14:creationId xmlns:p14="http://schemas.microsoft.com/office/powerpoint/2010/main" val="2811373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B1294-6BB6-4CA4-A711-E440A08A7E9F}"/>
              </a:ext>
            </a:extLst>
          </p:cNvPr>
          <p:cNvSpPr>
            <a:spLocks noGrp="1"/>
          </p:cNvSpPr>
          <p:nvPr>
            <p:ph type="title"/>
          </p:nvPr>
        </p:nvSpPr>
        <p:spPr>
          <a:xfrm>
            <a:off x="480486" y="455732"/>
            <a:ext cx="11232000" cy="468000"/>
          </a:xfrm>
        </p:spPr>
        <p:txBody>
          <a:bodyPr>
            <a:noAutofit/>
          </a:bodyPr>
          <a:lstStyle/>
          <a:p>
            <a:r>
              <a:rPr lang="da-DK" sz="3600" b="1" dirty="0"/>
              <a:t>Styringsdokumenterne om undervisningsdifferentiering</a:t>
            </a:r>
          </a:p>
        </p:txBody>
      </p:sp>
      <p:sp>
        <p:nvSpPr>
          <p:cNvPr id="3" name="Pladsholder til tekst 2">
            <a:extLst>
              <a:ext uri="{FF2B5EF4-FFF2-40B4-BE49-F238E27FC236}">
                <a16:creationId xmlns:a16="http://schemas.microsoft.com/office/drawing/2014/main" id="{DEB77A90-42E7-43BA-9911-26E298379060}"/>
              </a:ext>
            </a:extLst>
          </p:cNvPr>
          <p:cNvSpPr>
            <a:spLocks noGrp="1"/>
          </p:cNvSpPr>
          <p:nvPr>
            <p:ph type="body" sz="quarter" idx="13"/>
          </p:nvPr>
        </p:nvSpPr>
        <p:spPr>
          <a:xfrm>
            <a:off x="480486" y="1305017"/>
            <a:ext cx="11231033" cy="5051333"/>
          </a:xfrm>
        </p:spPr>
        <p:txBody>
          <a:bodyPr>
            <a:normAutofit fontScale="62500" lnSpcReduction="20000"/>
          </a:bodyPr>
          <a:lstStyle/>
          <a:p>
            <a:pPr marL="0" indent="0">
              <a:buNone/>
            </a:pPr>
            <a:r>
              <a:rPr lang="da-DK" sz="3600" b="1" dirty="0">
                <a:latin typeface="Calibri" panose="020F0502020204030204" pitchFamily="34" charset="0"/>
                <a:cs typeface="Calibri" panose="020F0502020204030204" pitchFamily="34" charset="0"/>
              </a:rPr>
              <a:t>Bekendtgørelse om erhvervsuddannelser</a:t>
            </a:r>
          </a:p>
          <a:p>
            <a:endParaRPr lang="da-DK" sz="1200" i="1" dirty="0">
              <a:latin typeface="Calibri" panose="020F0502020204030204" pitchFamily="34" charset="0"/>
              <a:cs typeface="Calibri" panose="020F0502020204030204" pitchFamily="34" charset="0"/>
            </a:endParaRPr>
          </a:p>
          <a:p>
            <a:r>
              <a:rPr lang="da-DK" dirty="0">
                <a:latin typeface="Calibri" panose="020F0502020204030204" pitchFamily="34" charset="0"/>
                <a:cs typeface="Calibri" panose="020F0502020204030204" pitchFamily="34" charset="0"/>
              </a:rPr>
              <a:t>”§ 1. </a:t>
            </a:r>
            <a:r>
              <a:rPr lang="da-DK" i="1" dirty="0">
                <a:solidFill>
                  <a:srgbClr val="212529"/>
                </a:solidFill>
                <a:latin typeface="Calibri" panose="020F0502020204030204" pitchFamily="34" charset="0"/>
                <a:cs typeface="Calibri" panose="020F0502020204030204" pitchFamily="34" charset="0"/>
              </a:rPr>
              <a:t>Stk. 2.</a:t>
            </a:r>
            <a:r>
              <a:rPr lang="da-DK" dirty="0">
                <a:solidFill>
                  <a:srgbClr val="212529"/>
                </a:solidFill>
                <a:latin typeface="Calibri" panose="020F0502020204030204" pitchFamily="34" charset="0"/>
                <a:cs typeface="Calibri" panose="020F0502020204030204" pitchFamily="34" charset="0"/>
              </a:rPr>
              <a:t> Uddannelsen skal bidrage til udvikling af elevens erhvervsfaglige, studieforberedende og personlige kompetencer under hensyn til arbejdsmarkedets behov, faglig mobilitet og elevens behov på en sådan måde, at eleven bliver så dygtig som muligt.</a:t>
            </a:r>
          </a:p>
          <a:p>
            <a:endParaRPr lang="da-DK" dirty="0">
              <a:latin typeface="Calibri" panose="020F0502020204030204" pitchFamily="34" charset="0"/>
              <a:cs typeface="Calibri" panose="020F0502020204030204" pitchFamily="34" charset="0"/>
            </a:endParaRPr>
          </a:p>
          <a:p>
            <a:r>
              <a:rPr lang="da-DK" dirty="0">
                <a:solidFill>
                  <a:srgbClr val="212529"/>
                </a:solidFill>
                <a:latin typeface="Calibri" panose="020F0502020204030204" pitchFamily="34" charset="0"/>
                <a:cs typeface="Calibri" panose="020F0502020204030204" pitchFamily="34" charset="0"/>
              </a:rPr>
              <a:t>§ 73. </a:t>
            </a:r>
            <a:r>
              <a:rPr lang="da-DK" dirty="0">
                <a:solidFill>
                  <a:srgbClr val="212529"/>
                </a:solidFill>
                <a:highlight>
                  <a:srgbClr val="FFFF00"/>
                </a:highlight>
                <a:latin typeface="Calibri" panose="020F0502020204030204" pitchFamily="34" charset="0"/>
                <a:cs typeface="Calibri" panose="020F0502020204030204" pitchFamily="34" charset="0"/>
              </a:rPr>
              <a:t>Undervisningen skal gennem undervisningsdifferentiering m.v. tage hensyn til den enkelte elevs faglige og personlige forudsætninger for at lære </a:t>
            </a:r>
            <a:r>
              <a:rPr lang="da-DK" dirty="0">
                <a:solidFill>
                  <a:srgbClr val="212529"/>
                </a:solidFill>
                <a:latin typeface="Calibri" panose="020F0502020204030204" pitchFamily="34" charset="0"/>
                <a:cs typeface="Calibri" panose="020F0502020204030204" pitchFamily="34" charset="0"/>
              </a:rPr>
              <a:t>og skal være praksisrelateret for derved at styrke elevernes evne til at forbinde teori og praksis. I løbet af et uddannelsesforløb skal eleven møde forskellige undervisnings- og arbejdsformer, herunder sådanne der sigter mod at fremme lysten og evnen til fortsat læring i et livslangt perspektiv.</a:t>
            </a:r>
            <a:endParaRPr lang="da-DK" b="1" dirty="0">
              <a:latin typeface="Calibri" panose="020F0502020204030204" pitchFamily="34" charset="0"/>
              <a:cs typeface="Calibri" panose="020F0502020204030204" pitchFamily="34" charset="0"/>
            </a:endParaRPr>
          </a:p>
          <a:p>
            <a:pPr marL="0" indent="0" algn="r">
              <a:buNone/>
            </a:pPr>
            <a:r>
              <a:rPr lang="da-DK" sz="2200" dirty="0">
                <a:latin typeface="Calibri" panose="020F0502020204030204" pitchFamily="34" charset="0"/>
                <a:cs typeface="Calibri" panose="020F0502020204030204" pitchFamily="34" charset="0"/>
              </a:rPr>
              <a:t>						(Bek </a:t>
            </a:r>
            <a:r>
              <a:rPr lang="da-DK" sz="2200" dirty="0" err="1">
                <a:latin typeface="Calibri" panose="020F0502020204030204" pitchFamily="34" charset="0"/>
                <a:cs typeface="Calibri" panose="020F0502020204030204" pitchFamily="34" charset="0"/>
              </a:rPr>
              <a:t>nr</a:t>
            </a:r>
            <a:r>
              <a:rPr lang="da-DK" sz="2200" dirty="0">
                <a:latin typeface="Calibri" panose="020F0502020204030204" pitchFamily="34" charset="0"/>
                <a:cs typeface="Calibri" panose="020F0502020204030204" pitchFamily="34" charset="0"/>
              </a:rPr>
              <a:t> 1619 af 27. dec. 2019)</a:t>
            </a:r>
          </a:p>
          <a:p>
            <a:pPr marL="0" indent="0">
              <a:buNone/>
            </a:pPr>
            <a:r>
              <a:rPr lang="da-DK" sz="3600" b="1" dirty="0">
                <a:latin typeface="Calibri" panose="020F0502020204030204" pitchFamily="34" charset="0"/>
                <a:cs typeface="Calibri" panose="020F0502020204030204" pitchFamily="34" charset="0"/>
              </a:rPr>
              <a:t>Bekendtgørelse af lov om erhvervsuddannelser </a:t>
            </a:r>
          </a:p>
          <a:p>
            <a:endParaRPr lang="da-DK" dirty="0">
              <a:latin typeface="Calibri" panose="020F0502020204030204" pitchFamily="34" charset="0"/>
              <a:cs typeface="Calibri" panose="020F0502020204030204" pitchFamily="34" charset="0"/>
            </a:endParaRPr>
          </a:p>
          <a:p>
            <a:r>
              <a:rPr lang="da-DK" dirty="0">
                <a:solidFill>
                  <a:srgbClr val="212529"/>
                </a:solidFill>
                <a:latin typeface="Calibri" panose="020F0502020204030204" pitchFamily="34" charset="0"/>
                <a:cs typeface="Calibri" panose="020F0502020204030204" pitchFamily="34" charset="0"/>
              </a:rPr>
              <a:t>§ 28. </a:t>
            </a:r>
            <a:r>
              <a:rPr lang="da-DK" dirty="0">
                <a:solidFill>
                  <a:srgbClr val="212529"/>
                </a:solidFill>
                <a:highlight>
                  <a:srgbClr val="FFFF00"/>
                </a:highlight>
                <a:latin typeface="Calibri" panose="020F0502020204030204" pitchFamily="34" charset="0"/>
                <a:cs typeface="Calibri" panose="020F0502020204030204" pitchFamily="34" charset="0"/>
              </a:rPr>
              <a:t>Der skal ved undervisningens tilrettelæggelse tages hensyn til elevernes ønsker og tilstræbes den differentiering af undervisningen, som en hensyntagen til elevernes forudsætninger og interesser tilsiger</a:t>
            </a:r>
            <a:r>
              <a:rPr lang="da-DK" dirty="0">
                <a:solidFill>
                  <a:srgbClr val="212529"/>
                </a:solidFill>
                <a:latin typeface="Calibri" panose="020F0502020204030204" pitchFamily="34" charset="0"/>
                <a:cs typeface="Calibri" panose="020F0502020204030204" pitchFamily="34" charset="0"/>
              </a:rPr>
              <a:t>. Eleverne skal kunne vælge undervisning på højere niveauer end de obligatoriske i de enkelte fag.</a:t>
            </a:r>
            <a:r>
              <a:rPr lang="da-DK" b="1" dirty="0">
                <a:latin typeface="Calibri" panose="020F0502020204030204" pitchFamily="34" charset="0"/>
                <a:cs typeface="Calibri" panose="020F0502020204030204" pitchFamily="34" charset="0"/>
              </a:rPr>
              <a:t>                                                                                                         </a:t>
            </a:r>
            <a:r>
              <a:rPr lang="da-DK" sz="2400" b="1" dirty="0">
                <a:latin typeface="Century Gothic" panose="020B0502020202020204" pitchFamily="34" charset="0"/>
              </a:rPr>
              <a:t>                                                                                                    						</a:t>
            </a:r>
          </a:p>
          <a:p>
            <a:pPr marL="0" indent="0" algn="r">
              <a:buNone/>
            </a:pPr>
            <a:r>
              <a:rPr lang="da-DK" sz="1900" dirty="0">
                <a:latin typeface="Century Gothic" panose="020B0502020202020204" pitchFamily="34" charset="0"/>
              </a:rPr>
              <a:t>(</a:t>
            </a:r>
            <a:r>
              <a:rPr lang="da-DK" sz="1900" dirty="0"/>
              <a:t>LBK </a:t>
            </a:r>
            <a:r>
              <a:rPr lang="da-DK" sz="1900" dirty="0" err="1"/>
              <a:t>nr</a:t>
            </a:r>
            <a:r>
              <a:rPr lang="da-DK" sz="1900" dirty="0"/>
              <a:t> 1868 af 28 </a:t>
            </a:r>
            <a:r>
              <a:rPr lang="da-DK" sz="1900" dirty="0" err="1"/>
              <a:t>sep</a:t>
            </a:r>
            <a:r>
              <a:rPr lang="da-DK" sz="1900" dirty="0"/>
              <a:t> 2021 Bekendtgørelse af lov om erhvervsuddannelser)</a:t>
            </a:r>
          </a:p>
        </p:txBody>
      </p:sp>
      <p:sp>
        <p:nvSpPr>
          <p:cNvPr id="4" name="Pladsholder til dato 3">
            <a:extLst>
              <a:ext uri="{FF2B5EF4-FFF2-40B4-BE49-F238E27FC236}">
                <a16:creationId xmlns:a16="http://schemas.microsoft.com/office/drawing/2014/main" id="{A432D6FF-92B6-4B6B-B0F3-BB2DDBD2ECC9}"/>
              </a:ext>
            </a:extLst>
          </p:cNvPr>
          <p:cNvSpPr>
            <a:spLocks noGrp="1"/>
          </p:cNvSpPr>
          <p:nvPr>
            <p:ph type="dt" sz="half" idx="14"/>
          </p:nvPr>
        </p:nvSpPr>
        <p:spPr/>
        <p:txBody>
          <a:bodyPr/>
          <a:lstStyle/>
          <a:p>
            <a:fld id="{6A3B3D89-C762-4CE5-AABD-B142D883170F}" type="datetime1">
              <a:rPr lang="da-DK" smtClean="0"/>
              <a:t>25-10-2021</a:t>
            </a:fld>
            <a:endParaRPr lang="da-DK"/>
          </a:p>
        </p:txBody>
      </p:sp>
    </p:spTree>
    <p:extLst>
      <p:ext uri="{BB962C8B-B14F-4D97-AF65-F5344CB8AC3E}">
        <p14:creationId xmlns:p14="http://schemas.microsoft.com/office/powerpoint/2010/main" val="1471634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iasnummer 2"/>
          <p:cNvSpPr>
            <a:spLocks noGrp="1"/>
          </p:cNvSpPr>
          <p:nvPr>
            <p:ph type="sldNum" sz="quarter" idx="12"/>
          </p:nvPr>
        </p:nvSpPr>
        <p:spPr/>
        <p:txBody>
          <a:bodyPr/>
          <a:lstStyle/>
          <a:p>
            <a:fld id="{E86A1C8B-EB4B-4B1C-BCAD-C198152DAB05}" type="slidenum">
              <a:rPr lang="da-DK" smtClean="0"/>
              <a:pPr/>
              <a:t>34</a:t>
            </a:fld>
            <a:endParaRPr lang="da-DK"/>
          </a:p>
        </p:txBody>
      </p:sp>
      <p:sp>
        <p:nvSpPr>
          <p:cNvPr id="4" name="Titel 3">
            <a:extLst>
              <a:ext uri="{FF2B5EF4-FFF2-40B4-BE49-F238E27FC236}">
                <a16:creationId xmlns:a16="http://schemas.microsoft.com/office/drawing/2014/main" id="{6338C4E1-4642-47FF-B6C8-12CB86A16130}"/>
              </a:ext>
            </a:extLst>
          </p:cNvPr>
          <p:cNvSpPr>
            <a:spLocks noGrp="1"/>
          </p:cNvSpPr>
          <p:nvPr>
            <p:ph type="title"/>
          </p:nvPr>
        </p:nvSpPr>
        <p:spPr/>
        <p:txBody>
          <a:bodyPr>
            <a:normAutofit fontScale="90000"/>
          </a:bodyPr>
          <a:lstStyle/>
          <a:p>
            <a:r>
              <a:rPr lang="da-DK" sz="3600" b="1" dirty="0"/>
              <a:t>Definition</a:t>
            </a:r>
            <a:endParaRPr lang="da-DK" sz="3600" dirty="0">
              <a:cs typeface="Calibri Light"/>
            </a:endParaRPr>
          </a:p>
        </p:txBody>
      </p:sp>
      <p:sp>
        <p:nvSpPr>
          <p:cNvPr id="6" name="Pladsholder til tekst 5">
            <a:extLst>
              <a:ext uri="{FF2B5EF4-FFF2-40B4-BE49-F238E27FC236}">
                <a16:creationId xmlns:a16="http://schemas.microsoft.com/office/drawing/2014/main" id="{C46EEC43-B366-42E3-85A7-654F92AD7866}"/>
              </a:ext>
            </a:extLst>
          </p:cNvPr>
          <p:cNvSpPr>
            <a:spLocks noGrp="1"/>
          </p:cNvSpPr>
          <p:nvPr>
            <p:ph type="body" sz="quarter" idx="13"/>
          </p:nvPr>
        </p:nvSpPr>
        <p:spPr>
          <a:xfrm>
            <a:off x="480485" y="1548000"/>
            <a:ext cx="11231033" cy="3236651"/>
          </a:xfrm>
        </p:spPr>
        <p:txBody>
          <a:bodyPr>
            <a:normAutofit lnSpcReduction="10000"/>
          </a:bodyPr>
          <a:lstStyle/>
          <a:p>
            <a:r>
              <a:rPr lang="da-DK" dirty="0"/>
              <a:t>Undervisningsdifferentiering er et pædagogisk princip, om at </a:t>
            </a:r>
            <a:r>
              <a:rPr lang="da-DK" dirty="0">
                <a:highlight>
                  <a:srgbClr val="FFFF00"/>
                </a:highlight>
              </a:rPr>
              <a:t>tilpasse undervisningen efter elevernes forudsætninger og behov</a:t>
            </a:r>
            <a:r>
              <a:rPr lang="da-DK" dirty="0"/>
              <a:t>. </a:t>
            </a:r>
          </a:p>
          <a:p>
            <a:r>
              <a:rPr lang="da-DK" dirty="0"/>
              <a:t>Formålet er at skabe passende læringsudfordringer og gode læreprocesser for alle elever, </a:t>
            </a:r>
            <a:r>
              <a:rPr lang="da-DK" dirty="0">
                <a:highlight>
                  <a:srgbClr val="FFFF00"/>
                </a:highlight>
              </a:rPr>
              <a:t>så de oplever læringsprogression og bliver så dygtige, som de kan</a:t>
            </a:r>
            <a:r>
              <a:rPr lang="da-DK" dirty="0"/>
              <a:t>. </a:t>
            </a:r>
          </a:p>
          <a:p>
            <a:r>
              <a:rPr lang="da-DK" dirty="0"/>
              <a:t>Undervisningsdifferentiering er </a:t>
            </a:r>
            <a:r>
              <a:rPr lang="da-DK" dirty="0">
                <a:highlight>
                  <a:srgbClr val="FFFF00"/>
                </a:highlight>
              </a:rPr>
              <a:t>ikke det samme som elevdifferentiering</a:t>
            </a:r>
            <a:r>
              <a:rPr lang="da-DK" dirty="0"/>
              <a:t>, der er et organisatorisk princip, hvor eleverne inddeles i hold efter fagligt niveau. </a:t>
            </a:r>
          </a:p>
        </p:txBody>
      </p:sp>
      <p:sp>
        <p:nvSpPr>
          <p:cNvPr id="8" name="Rektangel 7">
            <a:extLst>
              <a:ext uri="{FF2B5EF4-FFF2-40B4-BE49-F238E27FC236}">
                <a16:creationId xmlns:a16="http://schemas.microsoft.com/office/drawing/2014/main" id="{A7EE18CC-DA34-4249-ADE1-43EDAC068567}"/>
              </a:ext>
            </a:extLst>
          </p:cNvPr>
          <p:cNvSpPr/>
          <p:nvPr/>
        </p:nvSpPr>
        <p:spPr>
          <a:xfrm>
            <a:off x="680485" y="5337048"/>
            <a:ext cx="7707237" cy="338554"/>
          </a:xfrm>
          <a:prstGeom prst="rect">
            <a:avLst/>
          </a:prstGeom>
        </p:spPr>
        <p:txBody>
          <a:bodyPr wrap="square">
            <a:spAutoFit/>
          </a:bodyPr>
          <a:lstStyle/>
          <a:p>
            <a:r>
              <a:rPr lang="da-DK" sz="1600"/>
              <a:t>EVA 2018. Undervisningsdifferentiering i erhvervsuddannelserne Vidensnotat</a:t>
            </a:r>
          </a:p>
        </p:txBody>
      </p:sp>
      <p:pic>
        <p:nvPicPr>
          <p:cNvPr id="9" name="Billede 8">
            <a:extLst>
              <a:ext uri="{FF2B5EF4-FFF2-40B4-BE49-F238E27FC236}">
                <a16:creationId xmlns:a16="http://schemas.microsoft.com/office/drawing/2014/main" id="{7CBFB530-B876-4527-ABEA-A79226ED594F}"/>
              </a:ext>
            </a:extLst>
          </p:cNvPr>
          <p:cNvPicPr>
            <a:picLocks noChangeAspect="1"/>
          </p:cNvPicPr>
          <p:nvPr/>
        </p:nvPicPr>
        <p:blipFill>
          <a:blip r:embed="rId3"/>
          <a:stretch>
            <a:fillRect/>
          </a:stretch>
        </p:blipFill>
        <p:spPr>
          <a:xfrm>
            <a:off x="9188637" y="4556214"/>
            <a:ext cx="1592778" cy="2078501"/>
          </a:xfrm>
          <a:prstGeom prst="rect">
            <a:avLst/>
          </a:prstGeom>
        </p:spPr>
      </p:pic>
    </p:spTree>
    <p:extLst>
      <p:ext uri="{BB962C8B-B14F-4D97-AF65-F5344CB8AC3E}">
        <p14:creationId xmlns:p14="http://schemas.microsoft.com/office/powerpoint/2010/main" val="3107955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ære på gul baggrund med skitseret lysstråle og ledning">
            <a:extLst>
              <a:ext uri="{FF2B5EF4-FFF2-40B4-BE49-F238E27FC236}">
                <a16:creationId xmlns:a16="http://schemas.microsoft.com/office/drawing/2014/main" id="{53282B51-9BEA-4F50-8549-0F1C0A5F04B3}"/>
              </a:ext>
            </a:extLst>
          </p:cNvPr>
          <p:cNvPicPr>
            <a:picLocks noChangeAspect="1"/>
          </p:cNvPicPr>
          <p:nvPr/>
        </p:nvPicPr>
        <p:blipFill rotWithShape="1">
          <a:blip r:embed="rId2"/>
          <a:srcRect t="8537"/>
          <a:stretch/>
        </p:blipFill>
        <p:spPr>
          <a:xfrm>
            <a:off x="-1" y="10"/>
            <a:ext cx="12192000" cy="6857990"/>
          </a:xfrm>
          <a:prstGeom prst="rect">
            <a:avLst/>
          </a:prstGeom>
        </p:spPr>
      </p:pic>
      <p:sp>
        <p:nvSpPr>
          <p:cNvPr id="3" name="Titel 2">
            <a:extLst>
              <a:ext uri="{FF2B5EF4-FFF2-40B4-BE49-F238E27FC236}">
                <a16:creationId xmlns:a16="http://schemas.microsoft.com/office/drawing/2014/main" id="{B04F0B91-74CB-4849-A3DF-8DF288FB518B}"/>
              </a:ext>
            </a:extLst>
          </p:cNvPr>
          <p:cNvSpPr>
            <a:spLocks noGrp="1"/>
          </p:cNvSpPr>
          <p:nvPr>
            <p:ph type="title"/>
          </p:nvPr>
        </p:nvSpPr>
        <p:spPr>
          <a:xfrm>
            <a:off x="660680" y="820588"/>
            <a:ext cx="4739245" cy="1342754"/>
          </a:xfrm>
        </p:spPr>
        <p:txBody>
          <a:bodyPr vert="horz" lIns="91440" tIns="45720" rIns="91440" bIns="45720" rtlCol="0" anchor="ctr">
            <a:normAutofit/>
          </a:bodyPr>
          <a:lstStyle/>
          <a:p>
            <a:pPr algn="ctr"/>
            <a:r>
              <a:rPr lang="en-US" sz="3600" b="1" dirty="0"/>
              <a:t>Sum to &amp; to</a:t>
            </a:r>
            <a:endParaRPr lang="en-US" sz="2000" b="1" i="1" dirty="0">
              <a:solidFill>
                <a:srgbClr val="FF0000"/>
              </a:solidFill>
            </a:endParaRPr>
          </a:p>
        </p:txBody>
      </p:sp>
      <p:sp>
        <p:nvSpPr>
          <p:cNvPr id="4" name="Pladsholder til tekst 3">
            <a:extLst>
              <a:ext uri="{FF2B5EF4-FFF2-40B4-BE49-F238E27FC236}">
                <a16:creationId xmlns:a16="http://schemas.microsoft.com/office/drawing/2014/main" id="{45990295-39B3-4586-A62C-AA2F64E4D8F5}"/>
              </a:ext>
            </a:extLst>
          </p:cNvPr>
          <p:cNvSpPr>
            <a:spLocks noGrp="1"/>
          </p:cNvSpPr>
          <p:nvPr>
            <p:ph type="body" sz="quarter" idx="11"/>
          </p:nvPr>
        </p:nvSpPr>
        <p:spPr>
          <a:xfrm>
            <a:off x="660680" y="2454405"/>
            <a:ext cx="6435064" cy="3775707"/>
          </a:xfrm>
        </p:spPr>
        <p:txBody>
          <a:bodyPr vert="horz" lIns="91440" tIns="45720" rIns="91440" bIns="45720" rtlCol="0" anchor="ctr">
            <a:normAutofit/>
          </a:bodyPr>
          <a:lstStyle/>
          <a:p>
            <a:pPr marL="0" indent="0">
              <a:buNone/>
            </a:pPr>
            <a:r>
              <a:rPr lang="en-US" dirty="0" err="1">
                <a:solidFill>
                  <a:schemeClr val="tx1"/>
                </a:solidFill>
              </a:rPr>
              <a:t>Hvordan</a:t>
            </a:r>
            <a:r>
              <a:rPr lang="en-US" dirty="0">
                <a:solidFill>
                  <a:schemeClr val="tx1"/>
                </a:solidFill>
              </a:rPr>
              <a:t> </a:t>
            </a:r>
            <a:r>
              <a:rPr lang="en-US" dirty="0" err="1">
                <a:solidFill>
                  <a:schemeClr val="tx1"/>
                </a:solidFill>
              </a:rPr>
              <a:t>arbejder</a:t>
            </a:r>
            <a:r>
              <a:rPr lang="en-US" dirty="0">
                <a:solidFill>
                  <a:schemeClr val="tx1"/>
                </a:solidFill>
              </a:rPr>
              <a:t> I med </a:t>
            </a:r>
            <a:r>
              <a:rPr lang="en-US" dirty="0" err="1">
                <a:solidFill>
                  <a:schemeClr val="tx1"/>
                </a:solidFill>
              </a:rPr>
              <a:t>undervisnings-differentiering</a:t>
            </a:r>
            <a:r>
              <a:rPr lang="en-US" dirty="0">
                <a:solidFill>
                  <a:schemeClr val="tx1"/>
                </a:solidFill>
              </a:rPr>
              <a:t>? </a:t>
            </a:r>
          </a:p>
          <a:p>
            <a:pPr marL="0"/>
            <a:endParaRPr lang="en-US" dirty="0">
              <a:solidFill>
                <a:schemeClr val="tx1"/>
              </a:solidFill>
            </a:endParaRPr>
          </a:p>
          <a:p>
            <a:pPr marL="0" indent="0">
              <a:buNone/>
            </a:pPr>
            <a:r>
              <a:rPr lang="en-US" dirty="0" err="1">
                <a:solidFill>
                  <a:schemeClr val="tx1"/>
                </a:solidFill>
              </a:rPr>
              <a:t>Strukturen</a:t>
            </a:r>
            <a:r>
              <a:rPr lang="en-US" dirty="0">
                <a:solidFill>
                  <a:schemeClr val="tx1"/>
                </a:solidFill>
              </a:rPr>
              <a:t> er </a:t>
            </a:r>
            <a:r>
              <a:rPr lang="en-US" dirty="0" err="1">
                <a:solidFill>
                  <a:schemeClr val="tx1"/>
                </a:solidFill>
              </a:rPr>
              <a:t>følgende</a:t>
            </a:r>
            <a:r>
              <a:rPr lang="en-US" dirty="0">
                <a:solidFill>
                  <a:schemeClr val="tx1"/>
                </a:solidFill>
              </a:rPr>
              <a:t>: </a:t>
            </a:r>
          </a:p>
          <a:p>
            <a:pPr marL="0"/>
            <a:r>
              <a:rPr lang="en-US" dirty="0" err="1">
                <a:solidFill>
                  <a:schemeClr val="tx1"/>
                </a:solidFill>
              </a:rPr>
              <a:t>Tænk</a:t>
            </a:r>
            <a:r>
              <a:rPr lang="en-US" dirty="0">
                <a:solidFill>
                  <a:schemeClr val="tx1"/>
                </a:solidFill>
              </a:rPr>
              <a:t> </a:t>
            </a:r>
            <a:r>
              <a:rPr lang="en-US" dirty="0" err="1">
                <a:solidFill>
                  <a:schemeClr val="tx1"/>
                </a:solidFill>
              </a:rPr>
              <a:t>selv</a:t>
            </a:r>
            <a:r>
              <a:rPr lang="en-US" dirty="0">
                <a:solidFill>
                  <a:schemeClr val="tx1"/>
                </a:solidFill>
              </a:rPr>
              <a:t> og skriv </a:t>
            </a:r>
            <a:r>
              <a:rPr lang="en-US" dirty="0" err="1">
                <a:solidFill>
                  <a:schemeClr val="tx1"/>
                </a:solidFill>
              </a:rPr>
              <a:t>stikord</a:t>
            </a:r>
            <a:r>
              <a:rPr lang="en-US" dirty="0">
                <a:solidFill>
                  <a:schemeClr val="tx1"/>
                </a:solidFill>
              </a:rPr>
              <a:t> </a:t>
            </a:r>
            <a:r>
              <a:rPr lang="en-US" dirty="0" err="1">
                <a:solidFill>
                  <a:schemeClr val="tx1"/>
                </a:solidFill>
              </a:rPr>
              <a:t>ned</a:t>
            </a:r>
            <a:r>
              <a:rPr lang="en-US" dirty="0">
                <a:solidFill>
                  <a:schemeClr val="tx1"/>
                </a:solidFill>
              </a:rPr>
              <a:t> (1 min.) </a:t>
            </a:r>
          </a:p>
          <a:p>
            <a:pPr marL="0"/>
            <a:r>
              <a:rPr lang="en-US" dirty="0">
                <a:solidFill>
                  <a:schemeClr val="tx1"/>
                </a:solidFill>
              </a:rPr>
              <a:t>Del med </a:t>
            </a:r>
            <a:r>
              <a:rPr lang="en-US" dirty="0" err="1">
                <a:solidFill>
                  <a:schemeClr val="tx1"/>
                </a:solidFill>
              </a:rPr>
              <a:t>hinanden</a:t>
            </a:r>
            <a:r>
              <a:rPr lang="en-US" dirty="0">
                <a:solidFill>
                  <a:schemeClr val="tx1"/>
                </a:solidFill>
              </a:rPr>
              <a:t> ( 1 min. pr. pers.)</a:t>
            </a:r>
          </a:p>
          <a:p>
            <a:pPr marL="0"/>
            <a:endParaRPr lang="en-US" sz="1800" dirty="0">
              <a:solidFill>
                <a:schemeClr val="tx1"/>
              </a:solidFill>
            </a:endParaRPr>
          </a:p>
        </p:txBody>
      </p:sp>
    </p:spTree>
    <p:extLst>
      <p:ext uri="{BB962C8B-B14F-4D97-AF65-F5344CB8AC3E}">
        <p14:creationId xmlns:p14="http://schemas.microsoft.com/office/powerpoint/2010/main" val="2637992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5E17A-171C-4D47-9950-572ADA5B5326}"/>
              </a:ext>
            </a:extLst>
          </p:cNvPr>
          <p:cNvSpPr>
            <a:spLocks noGrp="1"/>
          </p:cNvSpPr>
          <p:nvPr>
            <p:ph type="title"/>
          </p:nvPr>
        </p:nvSpPr>
        <p:spPr/>
        <p:txBody>
          <a:bodyPr>
            <a:normAutofit fontScale="90000"/>
          </a:bodyPr>
          <a:lstStyle/>
          <a:p>
            <a:r>
              <a:rPr lang="da-DK" dirty="0"/>
              <a:t>Undervisningen kan differentieres på mange måder</a:t>
            </a:r>
          </a:p>
        </p:txBody>
      </p:sp>
      <p:sp>
        <p:nvSpPr>
          <p:cNvPr id="3" name="Pladsholder til tekst 2">
            <a:extLst>
              <a:ext uri="{FF2B5EF4-FFF2-40B4-BE49-F238E27FC236}">
                <a16:creationId xmlns:a16="http://schemas.microsoft.com/office/drawing/2014/main" id="{59D4A266-A77A-4E78-8309-64413DCF3926}"/>
              </a:ext>
            </a:extLst>
          </p:cNvPr>
          <p:cNvSpPr>
            <a:spLocks noGrp="1"/>
          </p:cNvSpPr>
          <p:nvPr>
            <p:ph type="body" sz="quarter" idx="13"/>
          </p:nvPr>
        </p:nvSpPr>
        <p:spPr>
          <a:xfrm>
            <a:off x="480486" y="1596572"/>
            <a:ext cx="11231033" cy="4615542"/>
          </a:xfrm>
        </p:spPr>
        <p:txBody>
          <a:bodyPr>
            <a:normAutofit/>
          </a:bodyPr>
          <a:lstStyle/>
          <a:p>
            <a:r>
              <a:rPr lang="da-DK" dirty="0"/>
              <a:t>Undervisningen i samfundsfag i EUD tager udgangspunkt i fagbilagets </a:t>
            </a:r>
            <a:r>
              <a:rPr lang="da-DK" b="1" i="1" u="sng" dirty="0"/>
              <a:t>fælles mål </a:t>
            </a:r>
            <a:r>
              <a:rPr lang="da-DK" dirty="0"/>
              <a:t>for elevernes læringsudbytte</a:t>
            </a:r>
          </a:p>
          <a:p>
            <a:r>
              <a:rPr lang="da-DK" dirty="0"/>
              <a:t>Sigtet er, at alle elever når så langt de kan i opnåelse af de fælles mål</a:t>
            </a:r>
          </a:p>
          <a:p>
            <a:r>
              <a:rPr lang="da-DK" dirty="0"/>
              <a:t>De fælles mål skal kunne nås på forskellige niveauer og ad forskellige veje</a:t>
            </a:r>
          </a:p>
          <a:p>
            <a:endParaRPr lang="da-DK" dirty="0"/>
          </a:p>
          <a:p>
            <a:r>
              <a:rPr lang="da-DK" dirty="0"/>
              <a:t>Selvom målene er fælles, kan der differentieres på andre måder:</a:t>
            </a:r>
          </a:p>
          <a:p>
            <a:pPr lvl="1"/>
            <a:r>
              <a:rPr lang="da-DK" dirty="0"/>
              <a:t>Forskellig grad af understøttelse af elevernes læringsaktivitet - stilladsering</a:t>
            </a:r>
          </a:p>
          <a:p>
            <a:pPr lvl="1"/>
            <a:r>
              <a:rPr lang="da-DK" dirty="0"/>
              <a:t>Forskellig kompleksitet vedr. den viden, der skal inddrages, og de opgaver, der skal løses </a:t>
            </a:r>
          </a:p>
          <a:p>
            <a:pPr lvl="1"/>
            <a:endParaRPr lang="da-DK" dirty="0"/>
          </a:p>
          <a:p>
            <a:pPr lvl="1"/>
            <a:endParaRPr lang="da-DK" dirty="0"/>
          </a:p>
        </p:txBody>
      </p:sp>
      <p:sp>
        <p:nvSpPr>
          <p:cNvPr id="4" name="Pladsholder til dato 3">
            <a:extLst>
              <a:ext uri="{FF2B5EF4-FFF2-40B4-BE49-F238E27FC236}">
                <a16:creationId xmlns:a16="http://schemas.microsoft.com/office/drawing/2014/main" id="{F1B70A21-3725-4AEB-87A3-968BFBC8CB5C}"/>
              </a:ext>
            </a:extLst>
          </p:cNvPr>
          <p:cNvSpPr>
            <a:spLocks noGrp="1"/>
          </p:cNvSpPr>
          <p:nvPr>
            <p:ph type="dt" sz="half" idx="14"/>
          </p:nvPr>
        </p:nvSpPr>
        <p:spPr/>
        <p:txBody>
          <a:bodyPr/>
          <a:lstStyle/>
          <a:p>
            <a:fld id="{6A3B3D89-C762-4CE5-AABD-B142D883170F}" type="datetime1">
              <a:rPr lang="da-DK" smtClean="0"/>
              <a:t>25-10-2021</a:t>
            </a:fld>
            <a:endParaRPr lang="da-DK"/>
          </a:p>
        </p:txBody>
      </p:sp>
    </p:spTree>
    <p:extLst>
      <p:ext uri="{BB962C8B-B14F-4D97-AF65-F5344CB8AC3E}">
        <p14:creationId xmlns:p14="http://schemas.microsoft.com/office/powerpoint/2010/main" val="2719557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04986205-1B7F-442A-86E8-C7AE86F54C0C}"/>
              </a:ext>
            </a:extLst>
          </p:cNvPr>
          <p:cNvSpPr txBox="1"/>
          <p:nvPr/>
        </p:nvSpPr>
        <p:spPr>
          <a:xfrm>
            <a:off x="266700" y="5543550"/>
            <a:ext cx="2514600" cy="1104900"/>
          </a:xfrm>
          <a:prstGeom prst="rect">
            <a:avLst/>
          </a:prstGeom>
          <a:solidFill>
            <a:schemeClr val="bg1"/>
          </a:solidFill>
        </p:spPr>
        <p:txBody>
          <a:bodyPr wrap="square" rtlCol="0">
            <a:spAutoFit/>
          </a:bodyPr>
          <a:lstStyle/>
          <a:p>
            <a:endParaRPr lang="da-DK"/>
          </a:p>
        </p:txBody>
      </p:sp>
      <p:graphicFrame>
        <p:nvGraphicFramePr>
          <p:cNvPr id="6" name="Tabel 6">
            <a:extLst>
              <a:ext uri="{FF2B5EF4-FFF2-40B4-BE49-F238E27FC236}">
                <a16:creationId xmlns:a16="http://schemas.microsoft.com/office/drawing/2014/main" id="{57C2DDD4-5637-4027-9C17-B510AD79F086}"/>
              </a:ext>
            </a:extLst>
          </p:cNvPr>
          <p:cNvGraphicFramePr>
            <a:graphicFrameLocks noGrp="1"/>
          </p:cNvGraphicFramePr>
          <p:nvPr/>
        </p:nvGraphicFramePr>
        <p:xfrm>
          <a:off x="266700" y="209550"/>
          <a:ext cx="11658600" cy="6534150"/>
        </p:xfrm>
        <a:graphic>
          <a:graphicData uri="http://schemas.openxmlformats.org/drawingml/2006/table">
            <a:tbl>
              <a:tblPr firstRow="1" bandRow="1">
                <a:tableStyleId>{5940675A-B579-460E-94D1-54222C63F5DA}</a:tableStyleId>
              </a:tblPr>
              <a:tblGrid>
                <a:gridCol w="2290336">
                  <a:extLst>
                    <a:ext uri="{9D8B030D-6E8A-4147-A177-3AD203B41FA5}">
                      <a16:colId xmlns:a16="http://schemas.microsoft.com/office/drawing/2014/main" val="3823549746"/>
                    </a:ext>
                  </a:extLst>
                </a:gridCol>
                <a:gridCol w="9368264">
                  <a:extLst>
                    <a:ext uri="{9D8B030D-6E8A-4147-A177-3AD203B41FA5}">
                      <a16:colId xmlns:a16="http://schemas.microsoft.com/office/drawing/2014/main" val="3021556262"/>
                    </a:ext>
                  </a:extLst>
                </a:gridCol>
              </a:tblGrid>
              <a:tr h="911225">
                <a:tc>
                  <a:txBody>
                    <a:bodyPr/>
                    <a:lstStyle/>
                    <a:p>
                      <a:r>
                        <a:rPr lang="da-DK" sz="2400" b="1" dirty="0">
                          <a:solidFill>
                            <a:schemeClr val="bg1"/>
                          </a:solidFill>
                        </a:rPr>
                        <a:t>Proces </a:t>
                      </a:r>
                    </a:p>
                  </a:txBody>
                  <a:tcPr>
                    <a:solidFill>
                      <a:schemeClr val="accent1"/>
                    </a:solidFill>
                  </a:tcPr>
                </a:tc>
                <a:tc>
                  <a:txBody>
                    <a:bodyPr/>
                    <a:lstStyle/>
                    <a:p>
                      <a:r>
                        <a:rPr lang="da-DK" sz="1600" b="0" i="0" u="none" strike="noStrike" kern="1200" baseline="0">
                          <a:solidFill>
                            <a:schemeClr val="tx1"/>
                          </a:solidFill>
                          <a:latin typeface="+mn-lt"/>
                          <a:ea typeface="+mn-ea"/>
                          <a:cs typeface="+mn-cs"/>
                        </a:rPr>
                        <a:t>Hvor i lære- og arbejdsprocessen skal/kan der differentieres/niveaudeles? Hvad skal/kan alle være med til? Hvad kan hvem være med i? Hvordan kan evalueringsmetoder og feedback være forskellige? </a:t>
                      </a:r>
                    </a:p>
                  </a:txBody>
                  <a:tcPr/>
                </a:tc>
                <a:extLst>
                  <a:ext uri="{0D108BD9-81ED-4DB2-BD59-A6C34878D82A}">
                    <a16:rowId xmlns:a16="http://schemas.microsoft.com/office/drawing/2014/main" val="1269973791"/>
                  </a:ext>
                </a:extLst>
              </a:tr>
              <a:tr h="911225">
                <a:tc>
                  <a:txBody>
                    <a:bodyPr/>
                    <a:lstStyle/>
                    <a:p>
                      <a:r>
                        <a:rPr lang="da-DK" sz="2400" b="1" dirty="0">
                          <a:solidFill>
                            <a:schemeClr val="bg1"/>
                          </a:solidFill>
                        </a:rPr>
                        <a:t>Tid og rammer</a:t>
                      </a:r>
                    </a:p>
                  </a:txBody>
                  <a:tcPr>
                    <a:solidFill>
                      <a:schemeClr val="accent1"/>
                    </a:solidFill>
                  </a:tcPr>
                </a:tc>
                <a:tc>
                  <a:txBody>
                    <a:bodyPr/>
                    <a:lstStyle/>
                    <a:p>
                      <a:r>
                        <a:rPr lang="da-DK" sz="1600" b="0" i="0" u="none" strike="noStrike" kern="1200" baseline="0">
                          <a:solidFill>
                            <a:schemeClr val="tx1"/>
                          </a:solidFill>
                          <a:latin typeface="+mn-lt"/>
                          <a:ea typeface="+mn-ea"/>
                          <a:cs typeface="+mn-cs"/>
                        </a:rPr>
                        <a:t>Hvor lang tid er der til opgaven? Hvordan kan den være forskellig for den enkelte elev eller gruppe? Hvor mange gange kan/skal den gentages? Kan nogen forberede sig inden opgaven? Skal nogen arbejde med den hjemme? Skal nogen have særlige hjælpemidler? </a:t>
                      </a:r>
                    </a:p>
                  </a:txBody>
                  <a:tcPr/>
                </a:tc>
                <a:extLst>
                  <a:ext uri="{0D108BD9-81ED-4DB2-BD59-A6C34878D82A}">
                    <a16:rowId xmlns:a16="http://schemas.microsoft.com/office/drawing/2014/main" val="2543822089"/>
                  </a:ext>
                </a:extLst>
              </a:tr>
              <a:tr h="911225">
                <a:tc>
                  <a:txBody>
                    <a:bodyPr/>
                    <a:lstStyle/>
                    <a:p>
                      <a:r>
                        <a:rPr lang="da-DK" sz="2400" b="1" dirty="0">
                          <a:solidFill>
                            <a:schemeClr val="bg1"/>
                          </a:solidFill>
                        </a:rPr>
                        <a:t>Opgaver og mål</a:t>
                      </a:r>
                    </a:p>
                  </a:txBody>
                  <a:tcPr>
                    <a:solidFill>
                      <a:schemeClr val="accent1"/>
                    </a:solidFill>
                  </a:tcPr>
                </a:tc>
                <a:tc>
                  <a:txBody>
                    <a:bodyPr/>
                    <a:lstStyle/>
                    <a:p>
                      <a:r>
                        <a:rPr lang="da-DK" sz="1600" b="0" i="0" u="none" strike="noStrike" kern="1200" baseline="0">
                          <a:solidFill>
                            <a:schemeClr val="tx1"/>
                          </a:solidFill>
                          <a:latin typeface="+mn-lt"/>
                          <a:ea typeface="+mn-ea"/>
                          <a:cs typeface="+mn-cs"/>
                        </a:rPr>
                        <a:t>Hvilken opgave kan eleverne arbejde med? Hvilke mål kan de arbejde med? Hvilke niveauer og sværhedsgrader? Hvad nyt skal læres? Hvad bygger videre på noget der tidligere er lært? </a:t>
                      </a:r>
                    </a:p>
                  </a:txBody>
                  <a:tcPr/>
                </a:tc>
                <a:extLst>
                  <a:ext uri="{0D108BD9-81ED-4DB2-BD59-A6C34878D82A}">
                    <a16:rowId xmlns:a16="http://schemas.microsoft.com/office/drawing/2014/main" val="3535753461"/>
                  </a:ext>
                </a:extLst>
              </a:tr>
              <a:tr h="911225">
                <a:tc>
                  <a:txBody>
                    <a:bodyPr/>
                    <a:lstStyle/>
                    <a:p>
                      <a:r>
                        <a:rPr lang="da-DK" sz="2400" b="1" dirty="0">
                          <a:solidFill>
                            <a:schemeClr val="bg1"/>
                          </a:solidFill>
                        </a:rPr>
                        <a:t>Indhold </a:t>
                      </a:r>
                    </a:p>
                  </a:txBody>
                  <a:tcPr>
                    <a:solidFill>
                      <a:schemeClr val="accent1"/>
                    </a:solidFill>
                  </a:tcPr>
                </a:tc>
                <a:tc>
                  <a:txBody>
                    <a:bodyPr/>
                    <a:lstStyle/>
                    <a:p>
                      <a:r>
                        <a:rPr lang="da-DK" sz="1600" b="0" i="0" u="none" strike="noStrike" kern="1200" baseline="0">
                          <a:solidFill>
                            <a:schemeClr val="tx1"/>
                          </a:solidFill>
                          <a:latin typeface="+mn-lt"/>
                          <a:ea typeface="+mn-ea"/>
                          <a:cs typeface="+mn-cs"/>
                        </a:rPr>
                        <a:t>Hvilket indhold skal være fælles? Hvilke delemner/delopgaver skal være forskellige? Hvordan kan indholdet relateres til den enkelte? </a:t>
                      </a:r>
                    </a:p>
                  </a:txBody>
                  <a:tcPr/>
                </a:tc>
                <a:extLst>
                  <a:ext uri="{0D108BD9-81ED-4DB2-BD59-A6C34878D82A}">
                    <a16:rowId xmlns:a16="http://schemas.microsoft.com/office/drawing/2014/main" val="2346955047"/>
                  </a:ext>
                </a:extLst>
              </a:tr>
              <a:tr h="911225">
                <a:tc>
                  <a:txBody>
                    <a:bodyPr/>
                    <a:lstStyle/>
                    <a:p>
                      <a:r>
                        <a:rPr lang="da-DK" sz="2400" b="1" dirty="0">
                          <a:solidFill>
                            <a:schemeClr val="bg1"/>
                          </a:solidFill>
                        </a:rPr>
                        <a:t>Metoder </a:t>
                      </a:r>
                    </a:p>
                  </a:txBody>
                  <a:tcPr>
                    <a:solidFill>
                      <a:schemeClr val="accent1"/>
                    </a:solidFill>
                  </a:tcPr>
                </a:tc>
                <a:tc>
                  <a:txBody>
                    <a:bodyPr/>
                    <a:lstStyle/>
                    <a:p>
                      <a:r>
                        <a:rPr lang="da-DK" sz="1600" b="0" i="0" u="none" strike="noStrike" kern="1200" baseline="0">
                          <a:solidFill>
                            <a:schemeClr val="tx1"/>
                          </a:solidFill>
                          <a:latin typeface="+mn-lt"/>
                          <a:ea typeface="+mn-ea"/>
                          <a:cs typeface="+mn-cs"/>
                        </a:rPr>
                        <a:t>Hvordan vil fx instruktion af opgaver kunne hjælpes ved brug af tekst, billeder, lyd, video? Hvem kan bruge billeder, lyd video i deres opgave/produkt? Hvem skal have konkrete eksempler? Hvem kan selv læse teorien? </a:t>
                      </a:r>
                    </a:p>
                  </a:txBody>
                  <a:tcPr/>
                </a:tc>
                <a:extLst>
                  <a:ext uri="{0D108BD9-81ED-4DB2-BD59-A6C34878D82A}">
                    <a16:rowId xmlns:a16="http://schemas.microsoft.com/office/drawing/2014/main" val="14805955"/>
                  </a:ext>
                </a:extLst>
              </a:tr>
              <a:tr h="911225">
                <a:tc>
                  <a:txBody>
                    <a:bodyPr/>
                    <a:lstStyle/>
                    <a:p>
                      <a:r>
                        <a:rPr lang="da-DK" sz="2400" b="1" dirty="0">
                          <a:solidFill>
                            <a:schemeClr val="bg1"/>
                          </a:solidFill>
                        </a:rPr>
                        <a:t>Hjælp </a:t>
                      </a:r>
                    </a:p>
                  </a:txBody>
                  <a:tcPr>
                    <a:solidFill>
                      <a:schemeClr val="accent1"/>
                    </a:solidFill>
                  </a:tcPr>
                </a:tc>
                <a:tc>
                  <a:txBody>
                    <a:bodyPr/>
                    <a:lstStyle/>
                    <a:p>
                      <a:r>
                        <a:rPr lang="da-DK" sz="1600" b="0" i="0" u="none" strike="noStrike" kern="1200" baseline="0">
                          <a:solidFill>
                            <a:schemeClr val="tx1"/>
                          </a:solidFill>
                          <a:latin typeface="+mn-lt"/>
                          <a:ea typeface="+mn-ea"/>
                          <a:cs typeface="+mn-cs"/>
                        </a:rPr>
                        <a:t>Hvilken form for hjælp er nødvendig for de forskellige elever? Hvem skal hjælpe - lærer eller andre elever? Kan it-hjælpemidler bruges? Hvem skal have en klar beskrivelse eller instruktion til opgaven? Hvem kan arbejde selvstændigt og selv få lov til at finde indhold inden for opgaven? </a:t>
                      </a:r>
                    </a:p>
                  </a:txBody>
                  <a:tcPr/>
                </a:tc>
                <a:extLst>
                  <a:ext uri="{0D108BD9-81ED-4DB2-BD59-A6C34878D82A}">
                    <a16:rowId xmlns:a16="http://schemas.microsoft.com/office/drawing/2014/main" val="3598776729"/>
                  </a:ext>
                </a:extLst>
              </a:tr>
              <a:tr h="911225">
                <a:tc>
                  <a:txBody>
                    <a:bodyPr/>
                    <a:lstStyle/>
                    <a:p>
                      <a:r>
                        <a:rPr lang="da-DK" sz="2400" b="1" dirty="0">
                          <a:solidFill>
                            <a:schemeClr val="bg1"/>
                          </a:solidFill>
                        </a:rPr>
                        <a:t>Elevsamarbejde</a:t>
                      </a:r>
                    </a:p>
                  </a:txBody>
                  <a:tcPr>
                    <a:solidFill>
                      <a:schemeClr val="accent1"/>
                    </a:solidFill>
                  </a:tcPr>
                </a:tc>
                <a:tc>
                  <a:txBody>
                    <a:bodyPr/>
                    <a:lstStyle/>
                    <a:p>
                      <a:r>
                        <a:rPr lang="da-DK" sz="1600" b="0" i="0" u="none" strike="noStrike" kern="1200" baseline="0" dirty="0">
                          <a:solidFill>
                            <a:schemeClr val="tx1"/>
                          </a:solidFill>
                          <a:latin typeface="+mn-lt"/>
                          <a:ea typeface="+mn-ea"/>
                          <a:cs typeface="+mn-cs"/>
                        </a:rPr>
                        <a:t>Hvem skal/kan samarbejde for at tilgodese faglige, personlige, sociale forudsætninger? Hvem har brug for udfordringer eller støtte fra andre? Hvem har brug for tryghed ved en fast makker? Hvem har brug for at arbejde alene? Hvilke delområder/delopgaver skal/kan hvem arbejde sammen om? </a:t>
                      </a:r>
                    </a:p>
                    <a:p>
                      <a:endParaRPr lang="da-DK" sz="1600" dirty="0"/>
                    </a:p>
                  </a:txBody>
                  <a:tcPr/>
                </a:tc>
                <a:extLst>
                  <a:ext uri="{0D108BD9-81ED-4DB2-BD59-A6C34878D82A}">
                    <a16:rowId xmlns:a16="http://schemas.microsoft.com/office/drawing/2014/main" val="2783622415"/>
                  </a:ext>
                </a:extLst>
              </a:tr>
            </a:tbl>
          </a:graphicData>
        </a:graphic>
      </p:graphicFrame>
    </p:spTree>
    <p:extLst>
      <p:ext uri="{BB962C8B-B14F-4D97-AF65-F5344CB8AC3E}">
        <p14:creationId xmlns:p14="http://schemas.microsoft.com/office/powerpoint/2010/main" val="639357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D508F-AF6C-4925-91A6-9A11B2D3C0D7}"/>
              </a:ext>
            </a:extLst>
          </p:cNvPr>
          <p:cNvSpPr>
            <a:spLocks noGrp="1"/>
          </p:cNvSpPr>
          <p:nvPr>
            <p:ph type="title"/>
          </p:nvPr>
        </p:nvSpPr>
        <p:spPr>
          <a:xfrm>
            <a:off x="838200" y="767461"/>
            <a:ext cx="10515600" cy="1549611"/>
          </a:xfrm>
        </p:spPr>
        <p:txBody>
          <a:bodyPr>
            <a:normAutofit/>
          </a:bodyPr>
          <a:lstStyle/>
          <a:p>
            <a:r>
              <a:rPr lang="da-DK" sz="3600" dirty="0"/>
              <a:t>Differentiering vedrørende mål: </a:t>
            </a:r>
            <a:br>
              <a:rPr lang="da-DK" sz="3600" dirty="0"/>
            </a:br>
            <a:r>
              <a:rPr lang="da-DK" sz="3600" dirty="0"/>
              <a:t>Formulere </a:t>
            </a:r>
            <a:r>
              <a:rPr lang="da-DK" sz="3600" b="1" i="1" dirty="0"/>
              <a:t>fælles</a:t>
            </a:r>
            <a:r>
              <a:rPr lang="da-DK" sz="3600" dirty="0"/>
              <a:t> læringsmål på </a:t>
            </a:r>
            <a:r>
              <a:rPr lang="da-DK" sz="3600" b="1" i="1" dirty="0"/>
              <a:t>forskellige niveauer</a:t>
            </a:r>
            <a:endParaRPr lang="da-DK" sz="3600" dirty="0"/>
          </a:p>
        </p:txBody>
      </p:sp>
      <p:sp>
        <p:nvSpPr>
          <p:cNvPr id="3" name="Pladsholder til tekst 2">
            <a:extLst>
              <a:ext uri="{FF2B5EF4-FFF2-40B4-BE49-F238E27FC236}">
                <a16:creationId xmlns:a16="http://schemas.microsoft.com/office/drawing/2014/main" id="{4E1A0F31-2F9F-42D8-8B21-E706C3FCD521}"/>
              </a:ext>
            </a:extLst>
          </p:cNvPr>
          <p:cNvSpPr>
            <a:spLocks noGrp="1"/>
          </p:cNvSpPr>
          <p:nvPr>
            <p:ph type="body" sz="quarter" idx="11"/>
          </p:nvPr>
        </p:nvSpPr>
        <p:spPr>
          <a:xfrm>
            <a:off x="838200" y="2633827"/>
            <a:ext cx="9984316" cy="2841821"/>
          </a:xfrm>
        </p:spPr>
        <p:txBody>
          <a:bodyPr/>
          <a:lstStyle/>
          <a:p>
            <a:r>
              <a:rPr lang="da-DK" dirty="0"/>
              <a:t>Hvis vi som undervisere skal understøtte progression og differentiering skal vi kunne </a:t>
            </a:r>
            <a:r>
              <a:rPr lang="da-DK" b="1" i="1" dirty="0"/>
              <a:t>omsætte fælles læringsmål </a:t>
            </a:r>
            <a:r>
              <a:rPr lang="da-DK" dirty="0"/>
              <a:t>til forskellige niveauer af målopfyldelse</a:t>
            </a:r>
          </a:p>
          <a:p>
            <a:endParaRPr lang="da-DK" dirty="0"/>
          </a:p>
          <a:p>
            <a:r>
              <a:rPr lang="da-DK" dirty="0"/>
              <a:t>Det er også forudsætning for, at vi bedømme elevernes præstationer på forskellige niveauer ud fra 7-trinsskalaen</a:t>
            </a:r>
          </a:p>
        </p:txBody>
      </p:sp>
    </p:spTree>
    <p:extLst>
      <p:ext uri="{BB962C8B-B14F-4D97-AF65-F5344CB8AC3E}">
        <p14:creationId xmlns:p14="http://schemas.microsoft.com/office/powerpoint/2010/main" val="117763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rot="20718469">
            <a:off x="1970560" y="1357970"/>
            <a:ext cx="8521773" cy="4620033"/>
          </a:xfrm>
          <a:prstGeom prst="rect">
            <a:avLst/>
          </a:prstGeom>
          <a:noFill/>
          <a:effectLst>
            <a:innerShdw blurRad="63500" dist="50800" dir="16200000">
              <a:prstClr val="black">
                <a:alpha val="50000"/>
              </a:prstClr>
            </a:innerShdw>
          </a:effectLst>
          <a:scene3d>
            <a:camera prst="isometricTopUp"/>
            <a:lightRig rig="threePt" dir="t"/>
          </a:scene3d>
        </p:spPr>
        <p:txBody>
          <a:bodyPr wrap="square" rtlCol="0">
            <a:prstTxWarp prst="textFadeRight">
              <a:avLst>
                <a:gd name="adj" fmla="val 41954"/>
              </a:avLst>
            </a:prstTxWarp>
            <a:spAutoFit/>
            <a:scene3d>
              <a:camera prst="isometricTopUp"/>
              <a:lightRig rig="threePt" dir="t"/>
            </a:scene3d>
          </a:bodyPr>
          <a:lstStyle/>
          <a:p>
            <a:r>
              <a:rPr lang="da-DK" dirty="0"/>
              <a:t>FÆLLES LÆRINGSBANE</a:t>
            </a:r>
          </a:p>
        </p:txBody>
      </p:sp>
      <p:sp>
        <p:nvSpPr>
          <p:cNvPr id="5" name="Tekstboks 4"/>
          <p:cNvSpPr txBox="1"/>
          <p:nvPr/>
        </p:nvSpPr>
        <p:spPr>
          <a:xfrm rot="21342555">
            <a:off x="5788112" y="1418205"/>
            <a:ext cx="4685626" cy="1569660"/>
          </a:xfrm>
          <a:prstGeom prst="rect">
            <a:avLst/>
          </a:prstGeom>
          <a:noFill/>
          <a:scene3d>
            <a:camera prst="isometricOffAxis2Top"/>
            <a:lightRig rig="threePt" dir="t"/>
          </a:scene3d>
        </p:spPr>
        <p:txBody>
          <a:bodyPr wrap="square" rtlCol="0">
            <a:spAutoFit/>
          </a:bodyPr>
          <a:lstStyle/>
          <a:p>
            <a:r>
              <a:rPr lang="da-DK" sz="4800" b="1" dirty="0">
                <a:solidFill>
                  <a:srgbClr val="FF0000"/>
                </a:solidFill>
              </a:rPr>
              <a:t>Udtømmende målopfyldelse</a:t>
            </a:r>
          </a:p>
        </p:txBody>
      </p:sp>
      <p:sp>
        <p:nvSpPr>
          <p:cNvPr id="6" name="Tekstboks 5"/>
          <p:cNvSpPr txBox="1"/>
          <p:nvPr/>
        </p:nvSpPr>
        <p:spPr>
          <a:xfrm rot="21321712">
            <a:off x="1775520" y="3429001"/>
            <a:ext cx="8750371" cy="769441"/>
          </a:xfrm>
          <a:prstGeom prst="rect">
            <a:avLst/>
          </a:prstGeom>
          <a:noFill/>
          <a:scene3d>
            <a:camera prst="isometricOffAxis2Top"/>
            <a:lightRig rig="threePt" dir="t"/>
          </a:scene3d>
        </p:spPr>
        <p:txBody>
          <a:bodyPr wrap="square" rtlCol="0">
            <a:spAutoFit/>
          </a:bodyPr>
          <a:lstStyle/>
          <a:p>
            <a:r>
              <a:rPr lang="da-DK" sz="4400" b="1" dirty="0">
                <a:solidFill>
                  <a:srgbClr val="FF0000"/>
                </a:solidFill>
              </a:rPr>
              <a:t>Minimalt acceptabel målopfyldelse</a:t>
            </a:r>
          </a:p>
        </p:txBody>
      </p:sp>
      <p:sp>
        <p:nvSpPr>
          <p:cNvPr id="7" name="Højrepil 6"/>
          <p:cNvSpPr/>
          <p:nvPr/>
        </p:nvSpPr>
        <p:spPr>
          <a:xfrm rot="18752320">
            <a:off x="1638246" y="4894918"/>
            <a:ext cx="2592288" cy="504056"/>
          </a:xfrm>
          <a:prstGeom prst="rightArrow">
            <a:avLst/>
          </a:prstGeom>
          <a:solidFill>
            <a:srgbClr val="92D050"/>
          </a:soli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da-DK"/>
          </a:p>
        </p:txBody>
      </p:sp>
      <p:sp>
        <p:nvSpPr>
          <p:cNvPr id="8" name="Højrepil 7"/>
          <p:cNvSpPr/>
          <p:nvPr/>
        </p:nvSpPr>
        <p:spPr>
          <a:xfrm rot="18136090">
            <a:off x="3269710" y="4287384"/>
            <a:ext cx="4932496" cy="504056"/>
          </a:xfrm>
          <a:prstGeom prst="rightArrow">
            <a:avLst/>
          </a:prstGeom>
          <a:solidFill>
            <a:srgbClr val="92D050"/>
          </a:soli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Højrepil 8"/>
          <p:cNvSpPr/>
          <p:nvPr/>
        </p:nvSpPr>
        <p:spPr>
          <a:xfrm rot="18576260">
            <a:off x="2284008" y="4293127"/>
            <a:ext cx="5477461" cy="504056"/>
          </a:xfrm>
          <a:prstGeom prst="rightArrow">
            <a:avLst/>
          </a:prstGeom>
          <a:solidFill>
            <a:srgbClr val="92D050"/>
          </a:soli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Højrepil 9"/>
          <p:cNvSpPr/>
          <p:nvPr/>
        </p:nvSpPr>
        <p:spPr>
          <a:xfrm rot="17584318">
            <a:off x="3921608" y="3295292"/>
            <a:ext cx="6729738" cy="504056"/>
          </a:xfrm>
          <a:prstGeom prst="rightArrow">
            <a:avLst/>
          </a:prstGeom>
          <a:solidFill>
            <a:srgbClr val="92D050"/>
          </a:soli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Højrepil 10"/>
          <p:cNvSpPr/>
          <p:nvPr/>
        </p:nvSpPr>
        <p:spPr>
          <a:xfrm rot="18639167">
            <a:off x="2178813" y="4554885"/>
            <a:ext cx="4035544" cy="504056"/>
          </a:xfrm>
          <a:prstGeom prst="rightArrow">
            <a:avLst/>
          </a:prstGeom>
          <a:solidFill>
            <a:srgbClr val="92D050"/>
          </a:soli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da-DK"/>
          </a:p>
        </p:txBody>
      </p:sp>
      <p:sp>
        <p:nvSpPr>
          <p:cNvPr id="12" name="Tekstboks 11"/>
          <p:cNvSpPr txBox="1"/>
          <p:nvPr/>
        </p:nvSpPr>
        <p:spPr>
          <a:xfrm>
            <a:off x="2063553" y="908721"/>
            <a:ext cx="3638765" cy="1384995"/>
          </a:xfrm>
          <a:prstGeom prst="rect">
            <a:avLst/>
          </a:prstGeom>
          <a:noFill/>
        </p:spPr>
        <p:txBody>
          <a:bodyPr wrap="square" rtlCol="0">
            <a:spAutoFit/>
          </a:bodyPr>
          <a:lstStyle/>
          <a:p>
            <a:r>
              <a:rPr lang="da-DK" sz="2800" dirty="0"/>
              <a:t>Forskellige niveauer af målopfyldelse på den fælles læringsbane</a:t>
            </a:r>
          </a:p>
        </p:txBody>
      </p:sp>
      <p:sp>
        <p:nvSpPr>
          <p:cNvPr id="2" name="Tekstfelt 1">
            <a:extLst>
              <a:ext uri="{FF2B5EF4-FFF2-40B4-BE49-F238E27FC236}">
                <a16:creationId xmlns:a16="http://schemas.microsoft.com/office/drawing/2014/main" id="{30E36271-2B2F-413F-BA03-F7B5D264878D}"/>
              </a:ext>
            </a:extLst>
          </p:cNvPr>
          <p:cNvSpPr txBox="1"/>
          <p:nvPr/>
        </p:nvSpPr>
        <p:spPr>
          <a:xfrm>
            <a:off x="7599285" y="4678532"/>
            <a:ext cx="3373249" cy="1569660"/>
          </a:xfrm>
          <a:prstGeom prst="rect">
            <a:avLst/>
          </a:prstGeom>
          <a:noFill/>
        </p:spPr>
        <p:txBody>
          <a:bodyPr wrap="square" rtlCol="0">
            <a:spAutoFit/>
          </a:bodyPr>
          <a:lstStyle/>
          <a:p>
            <a:r>
              <a:rPr lang="da-DK" sz="2400" dirty="0" err="1"/>
              <a:t>Undervisningsdiffentiere</a:t>
            </a:r>
            <a:r>
              <a:rPr lang="da-DK" sz="2400" dirty="0"/>
              <a:t> så den enkelte elevs læringsprogression understøttes</a:t>
            </a:r>
          </a:p>
        </p:txBody>
      </p:sp>
    </p:spTree>
    <p:extLst>
      <p:ext uri="{BB962C8B-B14F-4D97-AF65-F5344CB8AC3E}">
        <p14:creationId xmlns:p14="http://schemas.microsoft.com/office/powerpoint/2010/main" val="42391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E4D693-171E-4471-80ED-04843F050344}"/>
              </a:ext>
            </a:extLst>
          </p:cNvPr>
          <p:cNvSpPr>
            <a:spLocks noGrp="1"/>
          </p:cNvSpPr>
          <p:nvPr>
            <p:ph type="ctrTitle"/>
          </p:nvPr>
        </p:nvSpPr>
        <p:spPr>
          <a:xfrm>
            <a:off x="903514" y="1210755"/>
            <a:ext cx="10384971" cy="1484086"/>
          </a:xfrm>
        </p:spPr>
        <p:txBody>
          <a:bodyPr>
            <a:normAutofit fontScale="90000"/>
          </a:bodyPr>
          <a:lstStyle/>
          <a:p>
            <a:r>
              <a:rPr lang="da-DK" b="1" dirty="0"/>
              <a:t>Brug af taksonomier i samfundsfag </a:t>
            </a:r>
            <a:endParaRPr lang="da-DK" b="1" dirty="0">
              <a:cs typeface="Calibri Light"/>
            </a:endParaRPr>
          </a:p>
        </p:txBody>
      </p:sp>
    </p:spTree>
    <p:extLst>
      <p:ext uri="{BB962C8B-B14F-4D97-AF65-F5344CB8AC3E}">
        <p14:creationId xmlns:p14="http://schemas.microsoft.com/office/powerpoint/2010/main" val="2551548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360230"/>
            <a:ext cx="9956800" cy="1252670"/>
          </a:xfrm>
        </p:spPr>
        <p:txBody>
          <a:bodyPr>
            <a:normAutofit fontScale="90000"/>
          </a:bodyPr>
          <a:lstStyle/>
          <a:p>
            <a:r>
              <a:rPr lang="da-DK" dirty="0"/>
              <a:t>Passende læringsudfordringer for alle elever </a:t>
            </a:r>
            <a:br>
              <a:rPr lang="da-DK" dirty="0"/>
            </a:br>
            <a:r>
              <a:rPr lang="da-DK" dirty="0"/>
              <a:t>– den nærmeste udviklingszone</a:t>
            </a:r>
          </a:p>
        </p:txBody>
      </p:sp>
      <p:sp>
        <p:nvSpPr>
          <p:cNvPr id="3" name="Pladsholder til indhold 2"/>
          <p:cNvSpPr>
            <a:spLocks noGrp="1"/>
          </p:cNvSpPr>
          <p:nvPr>
            <p:ph idx="1"/>
          </p:nvPr>
        </p:nvSpPr>
        <p:spPr>
          <a:xfrm>
            <a:off x="1219200" y="1790700"/>
            <a:ext cx="10121900" cy="4610100"/>
          </a:xfrm>
        </p:spPr>
        <p:txBody>
          <a:bodyPr>
            <a:normAutofit/>
          </a:bodyPr>
          <a:lstStyle/>
          <a:p>
            <a:pPr marL="342900" indent="-342900"/>
            <a:r>
              <a:rPr lang="da-DK" sz="2400" dirty="0"/>
              <a:t>Alle elever får mulighed for at være i den zone, hvor de må yde deres bedste og trække på de læringsressourcer, der er mulige</a:t>
            </a:r>
          </a:p>
          <a:p>
            <a:pPr marL="342900" indent="-342900"/>
            <a:endParaRPr lang="da-DK" sz="2400" dirty="0"/>
          </a:p>
          <a:p>
            <a:pPr marL="342900" indent="-342900"/>
            <a:r>
              <a:rPr lang="da-DK" sz="2400" dirty="0"/>
              <a:t>Hvis eleven ikke har mulighed for at nå målene, selvom de gør deres bedste og trækker på de læringsressourcer, der er til rådighed for dem, er målene sat for højt, eller der er utilstrækkelig støtte til deres læring</a:t>
            </a:r>
          </a:p>
          <a:p>
            <a:pPr marL="342900" indent="-342900"/>
            <a:r>
              <a:rPr lang="da-DK" sz="2400" dirty="0"/>
              <a:t>Hvis eleverne uden videre kan nå målene uden at trække på de læringsressourcer, der er til rådighed, så er målene sat for lavt</a:t>
            </a:r>
          </a:p>
          <a:p>
            <a:pPr marL="342900" indent="-342900"/>
            <a:endParaRPr lang="da-DK" sz="2400" dirty="0"/>
          </a:p>
          <a:p>
            <a:pPr marL="342900" indent="-342900"/>
            <a:r>
              <a:rPr lang="da-DK" sz="2400" dirty="0"/>
              <a:t>Vær opmærksom på at alle elever møder udfordrende mål</a:t>
            </a:r>
          </a:p>
        </p:txBody>
      </p:sp>
    </p:spTree>
    <p:extLst>
      <p:ext uri="{BB962C8B-B14F-4D97-AF65-F5344CB8AC3E}">
        <p14:creationId xmlns:p14="http://schemas.microsoft.com/office/powerpoint/2010/main" val="562791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0126" y="386607"/>
            <a:ext cx="9460610" cy="1196410"/>
          </a:xfrm>
        </p:spPr>
        <p:txBody>
          <a:bodyPr>
            <a:normAutofit fontScale="90000"/>
          </a:bodyPr>
          <a:lstStyle/>
          <a:p>
            <a:r>
              <a:rPr lang="da-DK" dirty="0"/>
              <a:t>Vigtig erfaring når vi skal omsætte fælles læringsmål</a:t>
            </a:r>
          </a:p>
        </p:txBody>
      </p:sp>
      <p:sp>
        <p:nvSpPr>
          <p:cNvPr id="3" name="Pladsholder til indhold 2"/>
          <p:cNvSpPr>
            <a:spLocks noGrp="1"/>
          </p:cNvSpPr>
          <p:nvPr>
            <p:ph idx="1"/>
          </p:nvPr>
        </p:nvSpPr>
        <p:spPr>
          <a:xfrm>
            <a:off x="1000125" y="1890347"/>
            <a:ext cx="9213951" cy="4422531"/>
          </a:xfrm>
        </p:spPr>
        <p:txBody>
          <a:bodyPr>
            <a:normAutofit/>
          </a:bodyPr>
          <a:lstStyle/>
          <a:p>
            <a:r>
              <a:rPr lang="da-DK" dirty="0"/>
              <a:t>Når der skal formuleres læringsmål hjælper det meget, hvis sætningen begynder med </a:t>
            </a:r>
          </a:p>
          <a:p>
            <a:r>
              <a:rPr lang="da-DK" dirty="0"/>
              <a:t>”Eleven kan …”</a:t>
            </a:r>
          </a:p>
          <a:p>
            <a:endParaRPr lang="da-DK" dirty="0"/>
          </a:p>
          <a:p>
            <a:r>
              <a:rPr lang="da-DK" dirty="0"/>
              <a:t>Læringsmål konstrueres ved at koble en indholdskategori med et handleverbum</a:t>
            </a:r>
          </a:p>
          <a:p>
            <a:r>
              <a:rPr lang="da-DK" dirty="0"/>
              <a:t>Brug handlingsorienterede begreber: Hvad skal eleven kunne med den viden og de færdigheder</a:t>
            </a:r>
          </a:p>
        </p:txBody>
      </p:sp>
    </p:spTree>
    <p:extLst>
      <p:ext uri="{BB962C8B-B14F-4D97-AF65-F5344CB8AC3E}">
        <p14:creationId xmlns:p14="http://schemas.microsoft.com/office/powerpoint/2010/main" val="1075780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C9D9F-97C0-404F-9283-699E9E55F811}"/>
              </a:ext>
            </a:extLst>
          </p:cNvPr>
          <p:cNvSpPr>
            <a:spLocks noGrp="1"/>
          </p:cNvSpPr>
          <p:nvPr>
            <p:ph type="title"/>
          </p:nvPr>
        </p:nvSpPr>
        <p:spPr/>
        <p:txBody>
          <a:bodyPr/>
          <a:lstStyle/>
          <a:p>
            <a:r>
              <a:rPr lang="da-DK" sz="3733" dirty="0"/>
              <a:t>Mål for læringsudbytte </a:t>
            </a:r>
            <a:br>
              <a:rPr lang="da-DK" sz="3733" dirty="0"/>
            </a:br>
            <a:endParaRPr lang="da-DK" sz="3733" dirty="0"/>
          </a:p>
        </p:txBody>
      </p:sp>
      <p:sp>
        <p:nvSpPr>
          <p:cNvPr id="3" name="Pladsholder til indhold 2">
            <a:extLst>
              <a:ext uri="{FF2B5EF4-FFF2-40B4-BE49-F238E27FC236}">
                <a16:creationId xmlns:a16="http://schemas.microsoft.com/office/drawing/2014/main" id="{9C7F56DB-5CFB-41ED-BEA7-ACA0AD3F6C0F}"/>
              </a:ext>
            </a:extLst>
          </p:cNvPr>
          <p:cNvSpPr>
            <a:spLocks noGrp="1"/>
          </p:cNvSpPr>
          <p:nvPr>
            <p:ph idx="1"/>
          </p:nvPr>
        </p:nvSpPr>
        <p:spPr/>
        <p:txBody>
          <a:bodyPr/>
          <a:lstStyle/>
          <a:p>
            <a:r>
              <a:rPr lang="da-DK" dirty="0"/>
              <a:t>Når mål for læringsudbytte er didaktisk konkrete rummer de en kombination af en indholdskategori og et verbum</a:t>
            </a:r>
          </a:p>
          <a:p>
            <a:r>
              <a:rPr lang="da-DK" dirty="0"/>
              <a:t>Det gælder også for mål for viden og forståelse: Fx</a:t>
            </a:r>
          </a:p>
          <a:p>
            <a:pPr lvl="1"/>
            <a:r>
              <a:rPr lang="da-DK" dirty="0"/>
              <a:t>”Eleven kan definere begrebet parlamentarisme”</a:t>
            </a:r>
          </a:p>
          <a:p>
            <a:pPr lvl="1"/>
            <a:r>
              <a:rPr lang="da-DK" dirty="0"/>
              <a:t>”Eleven kan beskrive hvordan parlamentarisme praktiseres i Danmark”</a:t>
            </a:r>
          </a:p>
          <a:p>
            <a:pPr lvl="1"/>
            <a:r>
              <a:rPr lang="da-DK" dirty="0"/>
              <a:t>”Eleven kan anvende begrebet parlamentarisme i en sammenligning af Danmarks og USA’s politiske system.”</a:t>
            </a:r>
          </a:p>
          <a:p>
            <a:pPr lvl="1"/>
            <a:r>
              <a:rPr lang="da-DK" dirty="0"/>
              <a:t>”Eleven kan reflektere over, hvilken betydning parlamentarisme har i et demokratisk politisk system”.</a:t>
            </a:r>
          </a:p>
        </p:txBody>
      </p:sp>
      <p:sp>
        <p:nvSpPr>
          <p:cNvPr id="4" name="Pladsholder til dato 3">
            <a:extLst>
              <a:ext uri="{FF2B5EF4-FFF2-40B4-BE49-F238E27FC236}">
                <a16:creationId xmlns:a16="http://schemas.microsoft.com/office/drawing/2014/main" id="{D73424AE-8E66-44F7-B6FA-98B8A5FCF981}"/>
              </a:ext>
            </a:extLst>
          </p:cNvPr>
          <p:cNvSpPr>
            <a:spLocks noGrp="1"/>
          </p:cNvSpPr>
          <p:nvPr>
            <p:ph type="dt" sz="half" idx="10"/>
          </p:nvPr>
        </p:nvSpPr>
        <p:spPr/>
        <p:txBody>
          <a:bodyPr/>
          <a:lstStyle/>
          <a:p>
            <a:fld id="{8C7C8DA1-063A-433A-988C-166327453EA0}" type="datetime1">
              <a:rPr lang="da-DK" noProof="0" smtClean="0"/>
              <a:t>25-10-2021</a:t>
            </a:fld>
            <a:endParaRPr lang="da-DK" noProof="0" dirty="0"/>
          </a:p>
        </p:txBody>
      </p:sp>
    </p:spTree>
    <p:extLst>
      <p:ext uri="{BB962C8B-B14F-4D97-AF65-F5344CB8AC3E}">
        <p14:creationId xmlns:p14="http://schemas.microsoft.com/office/powerpoint/2010/main" val="2697598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E6DBA19-FA6E-4894-B434-229152636EE4}"/>
              </a:ext>
            </a:extLst>
          </p:cNvPr>
          <p:cNvGraphicFramePr/>
          <p:nvPr/>
        </p:nvGraphicFramePr>
        <p:xfrm>
          <a:off x="2258036" y="159393"/>
          <a:ext cx="7843707" cy="6031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lipse 5">
            <a:extLst>
              <a:ext uri="{FF2B5EF4-FFF2-40B4-BE49-F238E27FC236}">
                <a16:creationId xmlns:a16="http://schemas.microsoft.com/office/drawing/2014/main" id="{4315EDEF-F8B2-4918-8857-753C5C0479AC}"/>
              </a:ext>
            </a:extLst>
          </p:cNvPr>
          <p:cNvSpPr/>
          <p:nvPr/>
        </p:nvSpPr>
        <p:spPr>
          <a:xfrm>
            <a:off x="2773960" y="260061"/>
            <a:ext cx="6811861" cy="65182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da-DK" sz="1351"/>
          </a:p>
        </p:txBody>
      </p:sp>
      <p:sp>
        <p:nvSpPr>
          <p:cNvPr id="2" name="Tekstfelt 1">
            <a:extLst>
              <a:ext uri="{FF2B5EF4-FFF2-40B4-BE49-F238E27FC236}">
                <a16:creationId xmlns:a16="http://schemas.microsoft.com/office/drawing/2014/main" id="{525FA59E-293B-4A52-933F-B5E98C0BD1B6}"/>
              </a:ext>
            </a:extLst>
          </p:cNvPr>
          <p:cNvSpPr txBox="1"/>
          <p:nvPr/>
        </p:nvSpPr>
        <p:spPr>
          <a:xfrm>
            <a:off x="2879644" y="1694578"/>
            <a:ext cx="2503293" cy="369332"/>
          </a:xfrm>
          <a:prstGeom prst="rect">
            <a:avLst/>
          </a:prstGeom>
          <a:solidFill>
            <a:schemeClr val="bg1"/>
          </a:solidFill>
          <a:ln>
            <a:solidFill>
              <a:schemeClr val="tx1"/>
            </a:solidFill>
          </a:ln>
        </p:spPr>
        <p:txBody>
          <a:bodyPr wrap="square" lIns="0" tIns="0" rIns="0" bIns="0" rtlCol="0">
            <a:spAutoFit/>
          </a:bodyPr>
          <a:lstStyle/>
          <a:p>
            <a:pPr algn="ctr"/>
            <a:r>
              <a:rPr lang="da-DK" sz="2400" dirty="0"/>
              <a:t>Indholdskategori</a:t>
            </a:r>
          </a:p>
        </p:txBody>
      </p:sp>
      <p:sp>
        <p:nvSpPr>
          <p:cNvPr id="5" name="Tekstfelt 4">
            <a:extLst>
              <a:ext uri="{FF2B5EF4-FFF2-40B4-BE49-F238E27FC236}">
                <a16:creationId xmlns:a16="http://schemas.microsoft.com/office/drawing/2014/main" id="{F186AFA7-31A5-4499-A00F-B91374FC4E07}"/>
              </a:ext>
            </a:extLst>
          </p:cNvPr>
          <p:cNvSpPr txBox="1"/>
          <p:nvPr/>
        </p:nvSpPr>
        <p:spPr>
          <a:xfrm>
            <a:off x="7213251" y="1694576"/>
            <a:ext cx="2080471" cy="369332"/>
          </a:xfrm>
          <a:prstGeom prst="rect">
            <a:avLst/>
          </a:prstGeom>
          <a:solidFill>
            <a:schemeClr val="bg1"/>
          </a:solidFill>
          <a:ln>
            <a:solidFill>
              <a:schemeClr val="tx1"/>
            </a:solidFill>
          </a:ln>
        </p:spPr>
        <p:txBody>
          <a:bodyPr wrap="square" lIns="0" tIns="0" rIns="0" bIns="0" rtlCol="0">
            <a:spAutoFit/>
          </a:bodyPr>
          <a:lstStyle/>
          <a:p>
            <a:pPr algn="ctr"/>
            <a:r>
              <a:rPr lang="da-DK" sz="2400" dirty="0"/>
              <a:t>verbum</a:t>
            </a:r>
          </a:p>
        </p:txBody>
      </p:sp>
      <p:sp>
        <p:nvSpPr>
          <p:cNvPr id="3" name="Pil: nedad 2">
            <a:extLst>
              <a:ext uri="{FF2B5EF4-FFF2-40B4-BE49-F238E27FC236}">
                <a16:creationId xmlns:a16="http://schemas.microsoft.com/office/drawing/2014/main" id="{E9F58251-A075-4497-AB70-B97F1BCC4B35}"/>
              </a:ext>
            </a:extLst>
          </p:cNvPr>
          <p:cNvSpPr/>
          <p:nvPr/>
        </p:nvSpPr>
        <p:spPr>
          <a:xfrm>
            <a:off x="3780639" y="2197918"/>
            <a:ext cx="343948" cy="1451295"/>
          </a:xfrm>
          <a:prstGeom prst="downArrow">
            <a:avLst/>
          </a:prstGeom>
          <a:solidFill>
            <a:srgbClr val="FF0000"/>
          </a:solidFill>
          <a:ln>
            <a:solidFill>
              <a:srgbClr val="C7412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600" dirty="0"/>
          </a:p>
        </p:txBody>
      </p:sp>
      <p:sp>
        <p:nvSpPr>
          <p:cNvPr id="7" name="Pil: nedad 6">
            <a:extLst>
              <a:ext uri="{FF2B5EF4-FFF2-40B4-BE49-F238E27FC236}">
                <a16:creationId xmlns:a16="http://schemas.microsoft.com/office/drawing/2014/main" id="{770BA8C8-3C6C-4CE0-88A7-B58A5758746C}"/>
              </a:ext>
            </a:extLst>
          </p:cNvPr>
          <p:cNvSpPr/>
          <p:nvPr/>
        </p:nvSpPr>
        <p:spPr>
          <a:xfrm>
            <a:off x="8261759" y="2197918"/>
            <a:ext cx="343948" cy="1451295"/>
          </a:xfrm>
          <a:prstGeom prst="downArrow">
            <a:avLst/>
          </a:prstGeom>
          <a:solidFill>
            <a:srgbClr val="FF0000"/>
          </a:solidFill>
          <a:ln>
            <a:solidFill>
              <a:srgbClr val="C7412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600" dirty="0"/>
          </a:p>
        </p:txBody>
      </p:sp>
    </p:spTree>
    <p:extLst>
      <p:ext uri="{BB962C8B-B14F-4D97-AF65-F5344CB8AC3E}">
        <p14:creationId xmlns:p14="http://schemas.microsoft.com/office/powerpoint/2010/main" val="177133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7199" y="437673"/>
            <a:ext cx="10352764" cy="864654"/>
          </a:xfrm>
        </p:spPr>
        <p:txBody>
          <a:bodyPr>
            <a:normAutofit fontScale="90000"/>
          </a:bodyPr>
          <a:lstStyle/>
          <a:p>
            <a:r>
              <a:rPr lang="da-DK" dirty="0"/>
              <a:t>Læringsmålenes indholdskategori i samfundsfag</a:t>
            </a:r>
            <a:br>
              <a:rPr lang="da-DK" dirty="0"/>
            </a:br>
            <a:endParaRPr lang="da-DK" dirty="0"/>
          </a:p>
        </p:txBody>
      </p:sp>
      <p:sp>
        <p:nvSpPr>
          <p:cNvPr id="3" name="Pladsholder til indhold 2"/>
          <p:cNvSpPr>
            <a:spLocks noGrp="1"/>
          </p:cNvSpPr>
          <p:nvPr>
            <p:ph idx="1"/>
          </p:nvPr>
        </p:nvSpPr>
        <p:spPr>
          <a:xfrm>
            <a:off x="971549" y="1194816"/>
            <a:ext cx="10352763" cy="5096256"/>
          </a:xfrm>
        </p:spPr>
        <p:txBody>
          <a:bodyPr>
            <a:normAutofit/>
          </a:bodyPr>
          <a:lstStyle/>
          <a:p>
            <a:r>
              <a:rPr lang="da-DK" dirty="0"/>
              <a:t>Vigtige fagbegreber</a:t>
            </a:r>
          </a:p>
          <a:p>
            <a:pPr lvl="1"/>
            <a:r>
              <a:rPr lang="da-DK" dirty="0"/>
              <a:t>de skal kende dem, definere dem, anvende dem på forskellig måde</a:t>
            </a:r>
          </a:p>
          <a:p>
            <a:r>
              <a:rPr lang="da-DK" dirty="0"/>
              <a:t>Sammenhængsforståelser</a:t>
            </a:r>
          </a:p>
          <a:p>
            <a:pPr lvl="1"/>
            <a:r>
              <a:rPr lang="da-DK" dirty="0"/>
              <a:t>de skal kunne redegøre for sammenhænge, kunne anvende dem til at give forklaringer og vurdere konsekvenser</a:t>
            </a:r>
          </a:p>
          <a:p>
            <a:r>
              <a:rPr lang="da-DK" dirty="0"/>
              <a:t>Metoder og teknikker</a:t>
            </a:r>
          </a:p>
          <a:p>
            <a:pPr lvl="1"/>
            <a:r>
              <a:rPr lang="da-DK" dirty="0"/>
              <a:t>de skal kende dem, kunne vælge relevante og kunne anvende dem</a:t>
            </a:r>
          </a:p>
          <a:p>
            <a:r>
              <a:rPr lang="da-DK" dirty="0" err="1"/>
              <a:t>Faktaviden</a:t>
            </a:r>
            <a:endParaRPr lang="da-DK" dirty="0"/>
          </a:p>
          <a:p>
            <a:pPr lvl="1"/>
            <a:r>
              <a:rPr lang="da-DK" dirty="0"/>
              <a:t>om sagsforhold, begivenheder, personer m.v.</a:t>
            </a:r>
          </a:p>
          <a:p>
            <a:r>
              <a:rPr lang="da-DK" dirty="0"/>
              <a:t>Værdidiskussioner</a:t>
            </a:r>
          </a:p>
          <a:p>
            <a:pPr lvl="1"/>
            <a:r>
              <a:rPr lang="da-DK" dirty="0"/>
              <a:t>kende og sammenligne positioner, kende argumenter for og imod positioner</a:t>
            </a:r>
          </a:p>
        </p:txBody>
      </p:sp>
    </p:spTree>
    <p:extLst>
      <p:ext uri="{BB962C8B-B14F-4D97-AF65-F5344CB8AC3E}">
        <p14:creationId xmlns:p14="http://schemas.microsoft.com/office/powerpoint/2010/main" val="2215319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14450" y="496080"/>
            <a:ext cx="9729787" cy="1196410"/>
          </a:xfrm>
        </p:spPr>
        <p:txBody>
          <a:bodyPr>
            <a:normAutofit/>
          </a:bodyPr>
          <a:lstStyle/>
          <a:p>
            <a:r>
              <a:rPr lang="da-DK" sz="2800" dirty="0"/>
              <a:t>Brug verber, der indeholder en handling</a:t>
            </a:r>
            <a:br>
              <a:rPr lang="da-DK" sz="2800" dirty="0"/>
            </a:br>
            <a:r>
              <a:rPr lang="da-DK" sz="2800" dirty="0"/>
              <a:t>- fx</a:t>
            </a:r>
          </a:p>
        </p:txBody>
      </p:sp>
      <p:sp>
        <p:nvSpPr>
          <p:cNvPr id="3" name="Pladsholder til indhold 2"/>
          <p:cNvSpPr>
            <a:spLocks noGrp="1"/>
          </p:cNvSpPr>
          <p:nvPr>
            <p:ph idx="1"/>
          </p:nvPr>
        </p:nvSpPr>
        <p:spPr>
          <a:xfrm>
            <a:off x="1314450" y="2014539"/>
            <a:ext cx="9729787" cy="4529696"/>
          </a:xfrm>
        </p:spPr>
        <p:txBody>
          <a:bodyPr>
            <a:normAutofit/>
          </a:bodyPr>
          <a:lstStyle/>
          <a:p>
            <a:pPr marL="342900" indent="-342900"/>
            <a:r>
              <a:rPr lang="da-DK" sz="2400" dirty="0">
                <a:solidFill>
                  <a:prstClr val="black"/>
                </a:solidFill>
              </a:rPr>
              <a:t>Kan finde, redegøre for, beskrive, definere, nævne, formulere, give eksempler på</a:t>
            </a:r>
          </a:p>
          <a:p>
            <a:pPr marL="342900" indent="-342900"/>
            <a:r>
              <a:rPr lang="da-DK" sz="2400" dirty="0">
                <a:solidFill>
                  <a:prstClr val="black"/>
                </a:solidFill>
              </a:rPr>
              <a:t>Kan referere, gengive, genkende, sammenfatte, fortælle</a:t>
            </a:r>
          </a:p>
          <a:p>
            <a:pPr marL="342900" indent="-342900"/>
            <a:r>
              <a:rPr lang="da-DK" sz="2400" dirty="0">
                <a:solidFill>
                  <a:prstClr val="black"/>
                </a:solidFill>
              </a:rPr>
              <a:t>Kan anvende, skelne mellem, sammenligne, identificere, kategorisere, karakterisere, klassificere, modellere</a:t>
            </a:r>
          </a:p>
          <a:p>
            <a:pPr marL="342900" indent="-342900"/>
            <a:r>
              <a:rPr lang="da-DK" sz="2400" dirty="0">
                <a:solidFill>
                  <a:prstClr val="black"/>
                </a:solidFill>
              </a:rPr>
              <a:t>Kan fortolke betydning af …, kan forklare sammenhæng mellem …, relatere, vurdere, diskutere, tage begrundet stilling til …, opstille plan, opstille løsningsforslag</a:t>
            </a:r>
          </a:p>
        </p:txBody>
      </p:sp>
    </p:spTree>
    <p:extLst>
      <p:ext uri="{BB962C8B-B14F-4D97-AF65-F5344CB8AC3E}">
        <p14:creationId xmlns:p14="http://schemas.microsoft.com/office/powerpoint/2010/main" val="2952976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945356" y="770470"/>
            <a:ext cx="10301287" cy="1502829"/>
          </a:xfrm>
        </p:spPr>
        <p:txBody>
          <a:bodyPr>
            <a:normAutofit fontScale="90000"/>
          </a:bodyPr>
          <a:lstStyle/>
          <a:p>
            <a:r>
              <a:rPr lang="da-DK" dirty="0"/>
              <a:t>Læringsmål skal omsættes til mål for konkrete forløb, aktiviteter og elever, der kan understøtte progression</a:t>
            </a:r>
          </a:p>
        </p:txBody>
      </p:sp>
      <p:sp>
        <p:nvSpPr>
          <p:cNvPr id="6" name="Pladsholder til indhold 5"/>
          <p:cNvSpPr>
            <a:spLocks noGrp="1"/>
          </p:cNvSpPr>
          <p:nvPr>
            <p:ph idx="1"/>
          </p:nvPr>
        </p:nvSpPr>
        <p:spPr>
          <a:xfrm>
            <a:off x="945356" y="2717800"/>
            <a:ext cx="9268720" cy="3754251"/>
          </a:xfrm>
        </p:spPr>
        <p:txBody>
          <a:bodyPr>
            <a:normAutofit/>
          </a:bodyPr>
          <a:lstStyle/>
          <a:p>
            <a:pPr indent="0">
              <a:buNone/>
            </a:pPr>
            <a:r>
              <a:rPr lang="da-DK" sz="2600" dirty="0"/>
              <a:t>Fx som</a:t>
            </a:r>
          </a:p>
          <a:p>
            <a:pPr marL="360000" lvl="2">
              <a:lnSpc>
                <a:spcPct val="100000"/>
              </a:lnSpc>
              <a:spcAft>
                <a:spcPts val="600"/>
              </a:spcAft>
            </a:pPr>
            <a:r>
              <a:rPr lang="da-DK" sz="2600" dirty="0"/>
              <a:t>delmål</a:t>
            </a:r>
          </a:p>
          <a:p>
            <a:pPr marL="360000" lvl="2">
              <a:lnSpc>
                <a:spcPct val="100000"/>
              </a:lnSpc>
              <a:spcAft>
                <a:spcPts val="600"/>
              </a:spcAft>
            </a:pPr>
            <a:r>
              <a:rPr lang="da-DK" sz="2600" dirty="0"/>
              <a:t>trin på vejen – kronologi</a:t>
            </a:r>
          </a:p>
          <a:p>
            <a:pPr marL="360000" lvl="2">
              <a:lnSpc>
                <a:spcPct val="100000"/>
              </a:lnSpc>
              <a:spcAft>
                <a:spcPts val="600"/>
              </a:spcAft>
            </a:pPr>
            <a:r>
              <a:rPr lang="da-DK" sz="2600" dirty="0"/>
              <a:t>progression fra det enkle til det komplekse</a:t>
            </a:r>
          </a:p>
          <a:p>
            <a:pPr marL="131400" lvl="2" indent="0">
              <a:lnSpc>
                <a:spcPct val="100000"/>
              </a:lnSpc>
              <a:spcAft>
                <a:spcPts val="600"/>
              </a:spcAft>
              <a:buNone/>
            </a:pPr>
            <a:endParaRPr lang="da-DK" sz="2600" dirty="0"/>
          </a:p>
        </p:txBody>
      </p:sp>
    </p:spTree>
    <p:extLst>
      <p:ext uri="{BB962C8B-B14F-4D97-AF65-F5344CB8AC3E}">
        <p14:creationId xmlns:p14="http://schemas.microsoft.com/office/powerpoint/2010/main" val="194999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403790"/>
            <a:ext cx="8534400" cy="1196410"/>
          </a:xfrm>
        </p:spPr>
        <p:txBody>
          <a:bodyPr>
            <a:normAutofit fontScale="90000"/>
          </a:bodyPr>
          <a:lstStyle/>
          <a:p>
            <a:r>
              <a:rPr lang="da-DK" dirty="0"/>
              <a:t>Et færdighedsmål opdelt i delmål</a:t>
            </a:r>
            <a:br>
              <a:rPr lang="da-DK" dirty="0"/>
            </a:br>
            <a:r>
              <a:rPr lang="da-DK" dirty="0"/>
              <a:t>Eleverne kan …</a:t>
            </a:r>
          </a:p>
        </p:txBody>
      </p:sp>
      <p:graphicFrame>
        <p:nvGraphicFramePr>
          <p:cNvPr id="4" name="Pladsholder til indhold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725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199" y="403790"/>
            <a:ext cx="8005763" cy="1196410"/>
          </a:xfrm>
        </p:spPr>
        <p:txBody>
          <a:bodyPr>
            <a:normAutofit fontScale="90000"/>
          </a:bodyPr>
          <a:lstStyle/>
          <a:p>
            <a:r>
              <a:rPr lang="da-DK" dirty="0"/>
              <a:t>Læringsmål opdelt i trin – kronologi</a:t>
            </a:r>
            <a:br>
              <a:rPr lang="da-DK" dirty="0"/>
            </a:br>
            <a:r>
              <a:rPr lang="da-DK" dirty="0"/>
              <a:t>Eleverne kan …</a:t>
            </a:r>
          </a:p>
        </p:txBody>
      </p:sp>
      <p:graphicFrame>
        <p:nvGraphicFramePr>
          <p:cNvPr id="4" name="Pladsholder til indhold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5672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4128" y="307476"/>
            <a:ext cx="10363199" cy="1196410"/>
          </a:xfrm>
        </p:spPr>
        <p:txBody>
          <a:bodyPr>
            <a:normAutofit fontScale="90000"/>
          </a:bodyPr>
          <a:lstStyle/>
          <a:p>
            <a:r>
              <a:rPr lang="da-DK" dirty="0"/>
              <a:t>Læringsmål opdelt fra det enkle til de mere komplekse og kronologisk (Bloom og SOLO)</a:t>
            </a:r>
          </a:p>
        </p:txBody>
      </p:sp>
      <p:graphicFrame>
        <p:nvGraphicFramePr>
          <p:cNvPr id="6" name="Pladsholder til indhold 5"/>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09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39498-1DF7-4F3E-B955-646E67ACBC44}"/>
              </a:ext>
            </a:extLst>
          </p:cNvPr>
          <p:cNvSpPr>
            <a:spLocks noGrp="1"/>
          </p:cNvSpPr>
          <p:nvPr>
            <p:ph type="title"/>
          </p:nvPr>
        </p:nvSpPr>
        <p:spPr/>
        <p:txBody>
          <a:bodyPr/>
          <a:lstStyle/>
          <a:p>
            <a:r>
              <a:rPr lang="da-DK" dirty="0"/>
              <a:t>Hvad er taksonomier?</a:t>
            </a:r>
          </a:p>
        </p:txBody>
      </p:sp>
      <p:sp>
        <p:nvSpPr>
          <p:cNvPr id="3" name="Pladsholder til indhold 2">
            <a:extLst>
              <a:ext uri="{FF2B5EF4-FFF2-40B4-BE49-F238E27FC236}">
                <a16:creationId xmlns:a16="http://schemas.microsoft.com/office/drawing/2014/main" id="{3CAB148C-B022-4A24-961B-80B09E596BB7}"/>
              </a:ext>
            </a:extLst>
          </p:cNvPr>
          <p:cNvSpPr>
            <a:spLocks noGrp="1"/>
          </p:cNvSpPr>
          <p:nvPr>
            <p:ph idx="1"/>
          </p:nvPr>
        </p:nvSpPr>
        <p:spPr/>
        <p:txBody>
          <a:bodyPr/>
          <a:lstStyle/>
          <a:p>
            <a:r>
              <a:rPr lang="da-DK" dirty="0"/>
              <a:t>Taksonomier er hierarkisk klassifikation</a:t>
            </a:r>
          </a:p>
          <a:p>
            <a:endParaRPr lang="da-DK" dirty="0"/>
          </a:p>
          <a:p>
            <a:r>
              <a:rPr lang="da-DK" dirty="0"/>
              <a:t>Taksonomier beskriver forskellige niveauer af beherskelse og forståelse</a:t>
            </a:r>
          </a:p>
          <a:p>
            <a:endParaRPr lang="da-DK" dirty="0"/>
          </a:p>
          <a:p>
            <a:r>
              <a:rPr lang="da-DK" dirty="0"/>
              <a:t>Taksonomier beskriver læringsudfordringers sværhedsgrader </a:t>
            </a:r>
          </a:p>
          <a:p>
            <a:pPr marL="457200" lvl="1" indent="0">
              <a:buNone/>
            </a:pPr>
            <a:r>
              <a:rPr lang="da-DK" dirty="0"/>
              <a:t>– fra det simple og lette til det komplekse og vanskelige</a:t>
            </a:r>
          </a:p>
        </p:txBody>
      </p:sp>
    </p:spTree>
    <p:extLst>
      <p:ext uri="{BB962C8B-B14F-4D97-AF65-F5344CB8AC3E}">
        <p14:creationId xmlns:p14="http://schemas.microsoft.com/office/powerpoint/2010/main" val="288715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2DE62-126D-43EC-AA34-B91CB711AA16}"/>
              </a:ext>
            </a:extLst>
          </p:cNvPr>
          <p:cNvSpPr>
            <a:spLocks noGrp="1"/>
          </p:cNvSpPr>
          <p:nvPr>
            <p:ph type="title"/>
          </p:nvPr>
        </p:nvSpPr>
        <p:spPr>
          <a:xfrm>
            <a:off x="911424" y="620712"/>
            <a:ext cx="9878496" cy="936081"/>
          </a:xfrm>
        </p:spPr>
        <p:txBody>
          <a:bodyPr>
            <a:normAutofit fontScale="90000"/>
          </a:bodyPr>
          <a:lstStyle/>
          <a:p>
            <a:r>
              <a:rPr lang="da-DK" sz="3200" dirty="0"/>
              <a:t>Læringsmål er frugtbare, hvis læringsudfordringen er passende</a:t>
            </a:r>
          </a:p>
        </p:txBody>
      </p:sp>
      <p:sp>
        <p:nvSpPr>
          <p:cNvPr id="3" name="Pladsholder til indhold 2">
            <a:extLst>
              <a:ext uri="{FF2B5EF4-FFF2-40B4-BE49-F238E27FC236}">
                <a16:creationId xmlns:a16="http://schemas.microsoft.com/office/drawing/2014/main" id="{C799801B-D247-420D-A589-63B6502A08D6}"/>
              </a:ext>
            </a:extLst>
          </p:cNvPr>
          <p:cNvSpPr>
            <a:spLocks noGrp="1"/>
          </p:cNvSpPr>
          <p:nvPr>
            <p:ph idx="1"/>
          </p:nvPr>
        </p:nvSpPr>
        <p:spPr>
          <a:xfrm>
            <a:off x="911424" y="1844825"/>
            <a:ext cx="10609179" cy="4392464"/>
          </a:xfrm>
        </p:spPr>
        <p:txBody>
          <a:bodyPr>
            <a:normAutofit fontScale="92500" lnSpcReduction="20000"/>
          </a:bodyPr>
          <a:lstStyle/>
          <a:p>
            <a:pPr marL="0" indent="0">
              <a:buNone/>
            </a:pPr>
            <a:r>
              <a:rPr lang="da-DK" dirty="0"/>
              <a:t>Om læringsudfordringen er passende vil afhænge af </a:t>
            </a:r>
          </a:p>
          <a:p>
            <a:endParaRPr lang="da-DK" dirty="0"/>
          </a:p>
          <a:p>
            <a:r>
              <a:rPr lang="da-DK" dirty="0"/>
              <a:t>Hvor omfattende er den viden, som eleverne skal opnå?</a:t>
            </a:r>
          </a:p>
          <a:p>
            <a:r>
              <a:rPr lang="da-DK" dirty="0"/>
              <a:t>Hvor kompleks er den viden?</a:t>
            </a:r>
          </a:p>
          <a:p>
            <a:endParaRPr lang="da-DK" dirty="0"/>
          </a:p>
          <a:p>
            <a:r>
              <a:rPr lang="da-DK" dirty="0"/>
              <a:t>Hvad skal de kunne med den viden?</a:t>
            </a:r>
          </a:p>
          <a:p>
            <a:r>
              <a:rPr lang="da-DK" dirty="0"/>
              <a:t>Hvor kompleks er den kunnen, som eleverne skal opnå/være i besiddelse af?</a:t>
            </a:r>
          </a:p>
          <a:p>
            <a:pPr marL="0" indent="0">
              <a:buNone/>
            </a:pPr>
            <a:endParaRPr lang="da-DK" dirty="0"/>
          </a:p>
          <a:p>
            <a:pPr marL="0" indent="0">
              <a:buNone/>
            </a:pPr>
            <a:r>
              <a:rPr lang="da-DK" dirty="0"/>
              <a:t>Vi kan ikke nøjes med at fokusere på verberne, for den faglige sværhedsgrad bliver til i kombinationen af indholdets kompleksitet og verbets kompleksitet</a:t>
            </a:r>
          </a:p>
        </p:txBody>
      </p:sp>
      <p:sp>
        <p:nvSpPr>
          <p:cNvPr id="4" name="Pladsholder til dato 3">
            <a:extLst>
              <a:ext uri="{FF2B5EF4-FFF2-40B4-BE49-F238E27FC236}">
                <a16:creationId xmlns:a16="http://schemas.microsoft.com/office/drawing/2014/main" id="{723718C1-D460-48A7-9507-04B438A5A2AF}"/>
              </a:ext>
            </a:extLst>
          </p:cNvPr>
          <p:cNvSpPr>
            <a:spLocks noGrp="1"/>
          </p:cNvSpPr>
          <p:nvPr>
            <p:ph type="dt" sz="half" idx="10"/>
          </p:nvPr>
        </p:nvSpPr>
        <p:spPr/>
        <p:txBody>
          <a:bodyPr/>
          <a:lstStyle/>
          <a:p>
            <a:fld id="{A4D117FD-3669-4576-80DC-A5CFE8A5A387}" type="datetime1">
              <a:rPr lang="da-DK" noProof="0" smtClean="0"/>
              <a:t>25-10-2021</a:t>
            </a:fld>
            <a:endParaRPr lang="da-DK" noProof="0" dirty="0"/>
          </a:p>
        </p:txBody>
      </p:sp>
    </p:spTree>
    <p:extLst>
      <p:ext uri="{BB962C8B-B14F-4D97-AF65-F5344CB8AC3E}">
        <p14:creationId xmlns:p14="http://schemas.microsoft.com/office/powerpoint/2010/main" val="445759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146EF-CB75-490B-978B-0F0E034548E2}"/>
              </a:ext>
            </a:extLst>
          </p:cNvPr>
          <p:cNvSpPr>
            <a:spLocks noGrp="1"/>
          </p:cNvSpPr>
          <p:nvPr>
            <p:ph type="title"/>
          </p:nvPr>
        </p:nvSpPr>
        <p:spPr>
          <a:xfrm>
            <a:off x="838200" y="365125"/>
            <a:ext cx="10515600" cy="1024763"/>
          </a:xfrm>
        </p:spPr>
        <p:txBody>
          <a:bodyPr>
            <a:normAutofit/>
          </a:bodyPr>
          <a:lstStyle/>
          <a:p>
            <a:r>
              <a:rPr lang="da-DK" sz="3600" b="1" dirty="0"/>
              <a:t>Refleksion og planlægning</a:t>
            </a:r>
          </a:p>
        </p:txBody>
      </p:sp>
      <p:sp>
        <p:nvSpPr>
          <p:cNvPr id="3" name="Pladsholder til indhold 2">
            <a:extLst>
              <a:ext uri="{FF2B5EF4-FFF2-40B4-BE49-F238E27FC236}">
                <a16:creationId xmlns:a16="http://schemas.microsoft.com/office/drawing/2014/main" id="{438AB183-2199-4D41-B745-79DC0B10321C}"/>
              </a:ext>
            </a:extLst>
          </p:cNvPr>
          <p:cNvSpPr>
            <a:spLocks noGrp="1"/>
          </p:cNvSpPr>
          <p:nvPr>
            <p:ph idx="1"/>
          </p:nvPr>
        </p:nvSpPr>
        <p:spPr/>
        <p:txBody>
          <a:bodyPr vert="horz" lIns="91440" tIns="45720" rIns="91440" bIns="45720" rtlCol="0" anchor="t">
            <a:normAutofit lnSpcReduction="10000"/>
          </a:bodyPr>
          <a:lstStyle/>
          <a:p>
            <a:pPr marL="0" indent="0">
              <a:buNone/>
            </a:pPr>
            <a:r>
              <a:rPr lang="da-DK" dirty="0">
                <a:cs typeface="Calibri" panose="020F0502020204030204"/>
              </a:rPr>
              <a:t>Sparringsgrupperne arbejder videre med de udvalgte faglige mål </a:t>
            </a:r>
          </a:p>
          <a:p>
            <a:pPr marL="0" indent="0">
              <a:buNone/>
            </a:pPr>
            <a:r>
              <a:rPr lang="da-DK" dirty="0">
                <a:cs typeface="Calibri" panose="020F0502020204030204"/>
              </a:rPr>
              <a:t>– og som det er omsat i undervisningsforløbet.</a:t>
            </a:r>
          </a:p>
          <a:p>
            <a:pPr marL="0" indent="0">
              <a:buNone/>
            </a:pPr>
            <a:endParaRPr lang="da-DK" dirty="0">
              <a:cs typeface="Calibri" panose="020F0502020204030204"/>
            </a:endParaRPr>
          </a:p>
          <a:p>
            <a:pPr marL="0" indent="0">
              <a:buNone/>
            </a:pPr>
            <a:r>
              <a:rPr lang="da-DK" dirty="0">
                <a:cs typeface="Calibri" panose="020F0502020204030204"/>
              </a:rPr>
              <a:t>I skal nu formulere forskellige niveauer af målopfyldelse med henblik på at understøtte undervisningsdifferentiering</a:t>
            </a:r>
          </a:p>
          <a:p>
            <a:pPr marL="0" indent="0">
              <a:buNone/>
            </a:pPr>
            <a:endParaRPr lang="da-DK" dirty="0">
              <a:cs typeface="Calibri" panose="020F0502020204030204"/>
            </a:endParaRPr>
          </a:p>
          <a:p>
            <a:pPr marL="0" indent="0">
              <a:buNone/>
            </a:pPr>
            <a:r>
              <a:rPr lang="da-DK" dirty="0">
                <a:cs typeface="Calibri" panose="020F0502020204030204"/>
              </a:rPr>
              <a:t>Hvad vil være udtømmende målopfyldelse?			12</a:t>
            </a:r>
          </a:p>
          <a:p>
            <a:pPr marL="0" indent="0">
              <a:buNone/>
            </a:pPr>
            <a:r>
              <a:rPr lang="da-DK" dirty="0">
                <a:cs typeface="Calibri" panose="020F0502020204030204"/>
              </a:rPr>
              <a:t>Hvad vil være mindst acceptabel grad af målopfyldelse?	02</a:t>
            </a:r>
          </a:p>
          <a:p>
            <a:pPr marL="0" indent="0">
              <a:buNone/>
            </a:pPr>
            <a:r>
              <a:rPr lang="da-DK" dirty="0">
                <a:cs typeface="Calibri" panose="020F0502020204030204"/>
              </a:rPr>
              <a:t>Hvad vil være den gode middelgrad af målopfyldelse?	7</a:t>
            </a:r>
          </a:p>
          <a:p>
            <a:pPr marL="0" indent="0">
              <a:buNone/>
            </a:pPr>
            <a:endParaRPr lang="da-DK" dirty="0">
              <a:cs typeface="Calibri" panose="020F0502020204030204"/>
            </a:endParaRPr>
          </a:p>
        </p:txBody>
      </p:sp>
    </p:spTree>
    <p:extLst>
      <p:ext uri="{BB962C8B-B14F-4D97-AF65-F5344CB8AC3E}">
        <p14:creationId xmlns:p14="http://schemas.microsoft.com/office/powerpoint/2010/main" val="3893240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4EA46-99F4-4A81-B00A-E71AC5AE4494}"/>
              </a:ext>
            </a:extLst>
          </p:cNvPr>
          <p:cNvSpPr>
            <a:spLocks noGrp="1"/>
          </p:cNvSpPr>
          <p:nvPr>
            <p:ph type="title"/>
          </p:nvPr>
        </p:nvSpPr>
        <p:spPr/>
        <p:txBody>
          <a:bodyPr/>
          <a:lstStyle/>
          <a:p>
            <a:r>
              <a:rPr lang="da-DK" dirty="0"/>
              <a:t>Elevernes læringsforudsætninger</a:t>
            </a:r>
          </a:p>
        </p:txBody>
      </p:sp>
      <p:sp>
        <p:nvSpPr>
          <p:cNvPr id="3" name="Pladsholder til indhold 2">
            <a:extLst>
              <a:ext uri="{FF2B5EF4-FFF2-40B4-BE49-F238E27FC236}">
                <a16:creationId xmlns:a16="http://schemas.microsoft.com/office/drawing/2014/main" id="{68D5AB85-A32B-45DC-B4E3-5C0267BAC927}"/>
              </a:ext>
            </a:extLst>
          </p:cNvPr>
          <p:cNvSpPr>
            <a:spLocks noGrp="1"/>
          </p:cNvSpPr>
          <p:nvPr>
            <p:ph idx="1"/>
          </p:nvPr>
        </p:nvSpPr>
        <p:spPr>
          <a:xfrm>
            <a:off x="838200" y="1776857"/>
            <a:ext cx="10515600" cy="4351338"/>
          </a:xfrm>
        </p:spPr>
        <p:txBody>
          <a:bodyPr/>
          <a:lstStyle/>
          <a:p>
            <a:pPr marL="342900" indent="-342900"/>
            <a:r>
              <a:rPr lang="da-DK" sz="2800" dirty="0"/>
              <a:t>Ved planlægning af et målstyret forløb må underviseren have viden om og/eller kvalificerede antagelser om elevernes forudsætninger for at nå målene</a:t>
            </a:r>
          </a:p>
          <a:p>
            <a:pPr marL="342900" indent="-342900"/>
            <a:endParaRPr lang="da-DK" sz="2800" dirty="0"/>
          </a:p>
          <a:p>
            <a:pPr marL="342900" indent="-342900"/>
            <a:r>
              <a:rPr lang="da-DK" sz="2800" dirty="0"/>
              <a:t>På det grundlag kan underviseren give passende læringsudfordringer til alle elever </a:t>
            </a:r>
            <a:endParaRPr lang="da-DK" dirty="0"/>
          </a:p>
        </p:txBody>
      </p:sp>
    </p:spTree>
    <p:extLst>
      <p:ext uri="{BB962C8B-B14F-4D97-AF65-F5344CB8AC3E}">
        <p14:creationId xmlns:p14="http://schemas.microsoft.com/office/powerpoint/2010/main" val="3161706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5777" y="565075"/>
            <a:ext cx="9176834" cy="561134"/>
          </a:xfrm>
        </p:spPr>
        <p:txBody>
          <a:bodyPr>
            <a:noAutofit/>
          </a:bodyPr>
          <a:lstStyle/>
          <a:p>
            <a:r>
              <a:rPr lang="da-DK" sz="3600" dirty="0"/>
              <a:t>Vurdering af elevernes læringsforudsætninger i planlægningsfasen</a:t>
            </a:r>
          </a:p>
        </p:txBody>
      </p:sp>
      <p:sp>
        <p:nvSpPr>
          <p:cNvPr id="3" name="Pladsholder til indhold 2"/>
          <p:cNvSpPr>
            <a:spLocks noGrp="1"/>
          </p:cNvSpPr>
          <p:nvPr>
            <p:ph idx="1"/>
          </p:nvPr>
        </p:nvSpPr>
        <p:spPr>
          <a:xfrm>
            <a:off x="1255777" y="1656517"/>
            <a:ext cx="10082784" cy="4746136"/>
          </a:xfrm>
        </p:spPr>
        <p:txBody>
          <a:bodyPr>
            <a:noAutofit/>
          </a:bodyPr>
          <a:lstStyle/>
          <a:p>
            <a:r>
              <a:rPr lang="da-DK" dirty="0"/>
              <a:t>Summative vurderinger fra hidtidige forløb anvendes nu formativt</a:t>
            </a:r>
          </a:p>
          <a:p>
            <a:r>
              <a:rPr lang="da-DK" dirty="0"/>
              <a:t>Kvalificerede antagelser</a:t>
            </a:r>
          </a:p>
          <a:p>
            <a:r>
              <a:rPr lang="da-DK" dirty="0"/>
              <a:t>indhente viden om elevforudsætning gennem undervisningsaktiviteter</a:t>
            </a:r>
          </a:p>
          <a:p>
            <a:pPr marL="0" indent="0">
              <a:buNone/>
            </a:pPr>
            <a:endParaRPr lang="da-DK" sz="2400" dirty="0"/>
          </a:p>
          <a:p>
            <a:pPr marL="0" indent="0">
              <a:buNone/>
            </a:pPr>
            <a:r>
              <a:rPr lang="da-DK" sz="2400" dirty="0"/>
              <a:t>Svar på:</a:t>
            </a:r>
          </a:p>
          <a:p>
            <a:r>
              <a:rPr lang="da-DK" dirty="0"/>
              <a:t>Hvad kan eleverne allerede - set i forhold til at nå læringsmålene?</a:t>
            </a:r>
          </a:p>
          <a:p>
            <a:r>
              <a:rPr lang="da-DK" dirty="0"/>
              <a:t>Hvad vil være nyt for dem?</a:t>
            </a:r>
          </a:p>
          <a:p>
            <a:r>
              <a:rPr lang="da-DK" dirty="0"/>
              <a:t>Hvilke læringsressourcer og -vanskeligheder opstår typisk?</a:t>
            </a:r>
          </a:p>
        </p:txBody>
      </p:sp>
    </p:spTree>
    <p:extLst>
      <p:ext uri="{BB962C8B-B14F-4D97-AF65-F5344CB8AC3E}">
        <p14:creationId xmlns:p14="http://schemas.microsoft.com/office/powerpoint/2010/main" val="1078186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65504" y="323069"/>
            <a:ext cx="8215289" cy="923446"/>
          </a:xfrm>
        </p:spPr>
        <p:txBody>
          <a:bodyPr>
            <a:normAutofit/>
          </a:bodyPr>
          <a:lstStyle/>
          <a:p>
            <a:r>
              <a:rPr lang="da-DK" sz="3600" dirty="0"/>
              <a:t>Viden om elevernes læringsforudsætninger</a:t>
            </a:r>
          </a:p>
        </p:txBody>
      </p:sp>
      <p:sp>
        <p:nvSpPr>
          <p:cNvPr id="7" name="Content Placeholder 6"/>
          <p:cNvSpPr>
            <a:spLocks noGrp="1"/>
          </p:cNvSpPr>
          <p:nvPr>
            <p:ph idx="1"/>
          </p:nvPr>
        </p:nvSpPr>
        <p:spPr>
          <a:xfrm>
            <a:off x="1365504" y="1658112"/>
            <a:ext cx="9668256" cy="4716311"/>
          </a:xfrm>
        </p:spPr>
        <p:txBody>
          <a:bodyPr>
            <a:noAutofit/>
          </a:bodyPr>
          <a:lstStyle/>
          <a:p>
            <a:pPr marL="342900" indent="-342900"/>
            <a:r>
              <a:rPr lang="da-DK" dirty="0"/>
              <a:t>Den viden kan være mere eller mindre velbegrundet </a:t>
            </a:r>
          </a:p>
          <a:p>
            <a:pPr marL="342900" indent="-342900"/>
            <a:r>
              <a:rPr lang="da-DK" dirty="0"/>
              <a:t>Den kan være opnået i tidligere forløb</a:t>
            </a:r>
          </a:p>
          <a:p>
            <a:pPr marL="342900" indent="-342900"/>
            <a:r>
              <a:rPr lang="da-DK" dirty="0"/>
              <a:t>Hvis underviseren er usikker på elevernes eller nogle elevers forudsætninger kan der igangsættes mindre opgaver/aktiviteter som kort kan give læreren viden</a:t>
            </a:r>
          </a:p>
          <a:p>
            <a:pPr marL="342900" indent="-342900"/>
            <a:endParaRPr lang="da-DK" dirty="0"/>
          </a:p>
          <a:p>
            <a:pPr marL="342900" indent="-342900"/>
            <a:r>
              <a:rPr lang="da-DK" dirty="0"/>
              <a:t>Undgå stigmatiserende diagnosticering af elevforudsætninger</a:t>
            </a:r>
          </a:p>
          <a:p>
            <a:pPr marL="342900" indent="-342900"/>
            <a:r>
              <a:rPr lang="da-DK" dirty="0"/>
              <a:t>Skabe flere muligheder for læring, som eleverne kan gribe</a:t>
            </a:r>
          </a:p>
          <a:p>
            <a:endParaRPr lang="da-DK" sz="2400" dirty="0"/>
          </a:p>
        </p:txBody>
      </p:sp>
    </p:spTree>
    <p:extLst>
      <p:ext uri="{BB962C8B-B14F-4D97-AF65-F5344CB8AC3E}">
        <p14:creationId xmlns:p14="http://schemas.microsoft.com/office/powerpoint/2010/main" val="2067414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10640" y="309416"/>
            <a:ext cx="9656064" cy="1079054"/>
          </a:xfrm>
        </p:spPr>
        <p:txBody>
          <a:bodyPr>
            <a:noAutofit/>
          </a:bodyPr>
          <a:lstStyle/>
          <a:p>
            <a:r>
              <a:rPr lang="da-DK" sz="3600" dirty="0"/>
              <a:t>Et relationelt og situationelt syn på læringsforudsætninger</a:t>
            </a:r>
          </a:p>
        </p:txBody>
      </p:sp>
      <p:sp>
        <p:nvSpPr>
          <p:cNvPr id="5" name="Pladsholder til indhold 4"/>
          <p:cNvSpPr>
            <a:spLocks noGrp="1"/>
          </p:cNvSpPr>
          <p:nvPr>
            <p:ph idx="1"/>
          </p:nvPr>
        </p:nvSpPr>
        <p:spPr>
          <a:xfrm>
            <a:off x="1310640" y="1726816"/>
            <a:ext cx="9570720" cy="4454528"/>
          </a:xfrm>
        </p:spPr>
        <p:txBody>
          <a:bodyPr>
            <a:normAutofit/>
          </a:bodyPr>
          <a:lstStyle/>
          <a:p>
            <a:r>
              <a:rPr lang="da-DK" sz="2400" dirty="0"/>
              <a:t>De ressourcer og vanskeligheder i forhold til læring, der opstår for eleverne, er knyttet til den konkrete situation og de sociale relationer, som er til stede i undervisningsmiljøet</a:t>
            </a:r>
          </a:p>
          <a:p>
            <a:endParaRPr lang="da-DK" sz="2400" dirty="0"/>
          </a:p>
          <a:p>
            <a:r>
              <a:rPr lang="da-DK" sz="2400" dirty="0"/>
              <a:t>Konteksten – dens konkrete situationer og relationer – er medskaber af ressourcer og læringsvanskeligheder</a:t>
            </a:r>
          </a:p>
          <a:p>
            <a:pPr lvl="1"/>
            <a:r>
              <a:rPr lang="da-DK" sz="2000" dirty="0"/>
              <a:t>Ressourcer og læringsvanskeligheder er ikke ensidigt noget eleven </a:t>
            </a:r>
            <a:r>
              <a:rPr lang="da-DK" sz="2000" i="1" dirty="0"/>
              <a:t>har eller ikke har</a:t>
            </a:r>
            <a:r>
              <a:rPr lang="da-DK" sz="2000" dirty="0"/>
              <a:t>, men noget der opstår for eleven i konteksten</a:t>
            </a:r>
          </a:p>
          <a:p>
            <a:endParaRPr lang="da-DK" sz="2400" dirty="0"/>
          </a:p>
          <a:p>
            <a:r>
              <a:rPr lang="da-DK" sz="2400" dirty="0"/>
              <a:t>Fokus på at skabe deltagelsesmuligheder i undervisningsmiljøet, der skaber forudsætninger for læring</a:t>
            </a:r>
          </a:p>
        </p:txBody>
      </p:sp>
    </p:spTree>
    <p:extLst>
      <p:ext uri="{BB962C8B-B14F-4D97-AF65-F5344CB8AC3E}">
        <p14:creationId xmlns:p14="http://schemas.microsoft.com/office/powerpoint/2010/main" val="408510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9E78D-98B9-4136-AE2F-45BE43DED5CE}"/>
              </a:ext>
            </a:extLst>
          </p:cNvPr>
          <p:cNvSpPr>
            <a:spLocks noGrp="1"/>
          </p:cNvSpPr>
          <p:nvPr>
            <p:ph type="title"/>
          </p:nvPr>
        </p:nvSpPr>
        <p:spPr/>
        <p:txBody>
          <a:bodyPr>
            <a:normAutofit/>
          </a:bodyPr>
          <a:lstStyle/>
          <a:p>
            <a:r>
              <a:rPr lang="da-DK" sz="4000" dirty="0"/>
              <a:t>Undervisningsdifferentiering gennem stilladsering</a:t>
            </a:r>
          </a:p>
        </p:txBody>
      </p:sp>
      <p:sp>
        <p:nvSpPr>
          <p:cNvPr id="3" name="Pladsholder til indhold 2">
            <a:extLst>
              <a:ext uri="{FF2B5EF4-FFF2-40B4-BE49-F238E27FC236}">
                <a16:creationId xmlns:a16="http://schemas.microsoft.com/office/drawing/2014/main" id="{DF4CE341-A69E-4B62-AEE5-F905A27CA9B9}"/>
              </a:ext>
            </a:extLst>
          </p:cNvPr>
          <p:cNvSpPr>
            <a:spLocks noGrp="1"/>
          </p:cNvSpPr>
          <p:nvPr>
            <p:ph idx="1"/>
          </p:nvPr>
        </p:nvSpPr>
        <p:spPr/>
        <p:txBody>
          <a:bodyPr/>
          <a:lstStyle/>
          <a:p>
            <a:r>
              <a:rPr lang="da-DK" dirty="0"/>
              <a:t>Fx Henriette Duchs model – inspireret af Wolfgang </a:t>
            </a:r>
            <a:r>
              <a:rPr lang="da-DK" dirty="0" err="1"/>
              <a:t>Klafki</a:t>
            </a:r>
            <a:endParaRPr lang="da-DK" dirty="0"/>
          </a:p>
          <a:p>
            <a:endParaRPr lang="da-DK" dirty="0"/>
          </a:p>
          <a:p>
            <a:r>
              <a:rPr lang="da-DK" dirty="0"/>
              <a:t>Kan anvendes til at overveje hvordan elevernes læring, udvikling og trivsel kan understøttes</a:t>
            </a:r>
          </a:p>
        </p:txBody>
      </p:sp>
    </p:spTree>
    <p:extLst>
      <p:ext uri="{BB962C8B-B14F-4D97-AF65-F5344CB8AC3E}">
        <p14:creationId xmlns:p14="http://schemas.microsoft.com/office/powerpoint/2010/main" val="363539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iasnummer 2"/>
          <p:cNvSpPr>
            <a:spLocks noGrp="1"/>
          </p:cNvSpPr>
          <p:nvPr>
            <p:ph type="sldNum" sz="quarter" idx="4"/>
          </p:nvPr>
        </p:nvSpPr>
        <p:spPr>
          <a:xfrm>
            <a:off x="11704320" y="6455664"/>
            <a:ext cx="448056" cy="365125"/>
          </a:xfrm>
        </p:spPr>
        <p:txBody>
          <a:bodyPr vert="horz" lIns="91440" tIns="45720" rIns="91440" bIns="45720" rtlCol="0" anchor="ctr">
            <a:normAutofit/>
          </a:bodyPr>
          <a:lstStyle/>
          <a:p>
            <a:pPr>
              <a:spcAft>
                <a:spcPts val="600"/>
              </a:spcAft>
            </a:pPr>
            <a:fld id="{E86A1C8B-EB4B-4B1C-BCAD-C198152DAB05}" type="slidenum">
              <a:rPr lang="en-US" sz="1100">
                <a:solidFill>
                  <a:srgbClr val="FFFFFF"/>
                </a:solidFill>
              </a:rPr>
              <a:pPr>
                <a:spcAft>
                  <a:spcPts val="600"/>
                </a:spcAft>
              </a:pPr>
              <a:t>57</a:t>
            </a:fld>
            <a:endParaRPr lang="en-US" sz="1100">
              <a:solidFill>
                <a:srgbClr val="FFFFFF"/>
              </a:solidFill>
            </a:endParaRPr>
          </a:p>
        </p:txBody>
      </p:sp>
      <p:graphicFrame>
        <p:nvGraphicFramePr>
          <p:cNvPr id="2" name="Tabel 3">
            <a:extLst>
              <a:ext uri="{FF2B5EF4-FFF2-40B4-BE49-F238E27FC236}">
                <a16:creationId xmlns:a16="http://schemas.microsoft.com/office/drawing/2014/main" id="{ABDDC2BE-6D1C-4987-8C11-DB8D678487E2}"/>
              </a:ext>
            </a:extLst>
          </p:cNvPr>
          <p:cNvGraphicFramePr>
            <a:graphicFrameLocks noGrp="1"/>
          </p:cNvGraphicFramePr>
          <p:nvPr>
            <p:extLst>
              <p:ext uri="{D42A27DB-BD31-4B8C-83A1-F6EECF244321}">
                <p14:modId xmlns:p14="http://schemas.microsoft.com/office/powerpoint/2010/main" val="2245551496"/>
              </p:ext>
            </p:extLst>
          </p:nvPr>
        </p:nvGraphicFramePr>
        <p:xfrm>
          <a:off x="647270" y="457200"/>
          <a:ext cx="10897460" cy="5943601"/>
        </p:xfrm>
        <a:graphic>
          <a:graphicData uri="http://schemas.openxmlformats.org/drawingml/2006/table">
            <a:tbl>
              <a:tblPr firstRow="1" bandRow="1">
                <a:tableStyleId>{5C22544A-7EE6-4342-B048-85BDC9FD1C3A}</a:tableStyleId>
              </a:tblPr>
              <a:tblGrid>
                <a:gridCol w="10897460">
                  <a:extLst>
                    <a:ext uri="{9D8B030D-6E8A-4147-A177-3AD203B41FA5}">
                      <a16:colId xmlns:a16="http://schemas.microsoft.com/office/drawing/2014/main" val="3419965354"/>
                    </a:ext>
                  </a:extLst>
                </a:gridCol>
              </a:tblGrid>
              <a:tr h="955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3400">
                          <a:latin typeface="+mn-lt"/>
                          <a:cs typeface="Arial" panose="020B0604020202020204" pitchFamily="34" charset="0"/>
                        </a:rPr>
                        <a:t>Modellens fire faser &amp; seks måder </a:t>
                      </a:r>
                    </a:p>
                    <a:p>
                      <a:endParaRPr lang="da-DK" sz="1900">
                        <a:latin typeface="+mn-lt"/>
                      </a:endParaRPr>
                    </a:p>
                  </a:txBody>
                  <a:tcPr marL="98187" marR="98187" marT="49094" marB="49094"/>
                </a:tc>
                <a:extLst>
                  <a:ext uri="{0D108BD9-81ED-4DB2-BD59-A6C34878D82A}">
                    <a16:rowId xmlns:a16="http://schemas.microsoft.com/office/drawing/2014/main" val="1851871176"/>
                  </a:ext>
                </a:extLst>
              </a:tr>
              <a:tr h="2199394">
                <a:tc>
                  <a:txBody>
                    <a:bodyPr/>
                    <a:lstStyle/>
                    <a:p>
                      <a:r>
                        <a:rPr lang="da-DK" sz="1900">
                          <a:latin typeface="+mn-lt"/>
                          <a:cs typeface="Arial" panose="020B0604020202020204" pitchFamily="34" charset="0"/>
                        </a:rPr>
                        <a:t>Undervisningens fire faser:</a:t>
                      </a:r>
                    </a:p>
                    <a:p>
                      <a:endParaRPr lang="da-DK" sz="1900">
                        <a:latin typeface="+mn-lt"/>
                        <a:cs typeface="Arial" panose="020B0604020202020204" pitchFamily="34" charset="0"/>
                      </a:endParaRPr>
                    </a:p>
                    <a:p>
                      <a:pPr marL="342900" indent="-342900">
                        <a:buFont typeface="+mj-lt"/>
                        <a:buAutoNum type="arabicPeriod"/>
                      </a:pPr>
                      <a:r>
                        <a:rPr lang="da-DK" sz="1900">
                          <a:latin typeface="+mn-lt"/>
                          <a:cs typeface="Arial" panose="020B0604020202020204" pitchFamily="34" charset="0"/>
                        </a:rPr>
                        <a:t>Introduktion </a:t>
                      </a:r>
                    </a:p>
                    <a:p>
                      <a:pPr marL="342900" indent="-342900">
                        <a:buFont typeface="+mj-lt"/>
                        <a:buAutoNum type="arabicPeriod"/>
                      </a:pPr>
                      <a:r>
                        <a:rPr lang="da-DK" sz="1900">
                          <a:latin typeface="+mn-lt"/>
                          <a:cs typeface="Arial" panose="020B0604020202020204" pitchFamily="34" charset="0"/>
                        </a:rPr>
                        <a:t>Introduktion af det nye faglige stof</a:t>
                      </a:r>
                    </a:p>
                    <a:p>
                      <a:pPr marL="342900" indent="-342900">
                        <a:buFont typeface="+mj-lt"/>
                        <a:buAutoNum type="arabicPeriod"/>
                      </a:pPr>
                      <a:r>
                        <a:rPr lang="da-DK" sz="1900">
                          <a:latin typeface="+mn-lt"/>
                          <a:cs typeface="Arial" panose="020B0604020202020204" pitchFamily="34" charset="0"/>
                        </a:rPr>
                        <a:t>Træning</a:t>
                      </a:r>
                    </a:p>
                    <a:p>
                      <a:pPr marL="342900" indent="-342900">
                        <a:buFont typeface="+mj-lt"/>
                        <a:buAutoNum type="arabicPeriod"/>
                      </a:pPr>
                      <a:r>
                        <a:rPr lang="da-DK" sz="1900">
                          <a:latin typeface="+mn-lt"/>
                          <a:cs typeface="Arial" panose="020B0604020202020204" pitchFamily="34" charset="0"/>
                        </a:rPr>
                        <a:t>Anvendelse af stoffet (transfer)</a:t>
                      </a:r>
                    </a:p>
                    <a:p>
                      <a:endParaRPr lang="da-DK" sz="1900">
                        <a:latin typeface="+mn-lt"/>
                      </a:endParaRPr>
                    </a:p>
                  </a:txBody>
                  <a:tcPr marL="98187" marR="98187" marT="49094" marB="49094"/>
                </a:tc>
                <a:extLst>
                  <a:ext uri="{0D108BD9-81ED-4DB2-BD59-A6C34878D82A}">
                    <a16:rowId xmlns:a16="http://schemas.microsoft.com/office/drawing/2014/main" val="3929202053"/>
                  </a:ext>
                </a:extLst>
              </a:tr>
              <a:tr h="2788518">
                <a:tc>
                  <a:txBody>
                    <a:bodyPr/>
                    <a:lstStyle/>
                    <a:p>
                      <a:r>
                        <a:rPr lang="da-DK" sz="1900" dirty="0">
                          <a:latin typeface="+mn-lt"/>
                          <a:cs typeface="Arial" panose="020B0604020202020204" pitchFamily="34" charset="0"/>
                        </a:rPr>
                        <a:t>Seks måder at arbejde med differentiering på i faserne:</a:t>
                      </a:r>
                    </a:p>
                    <a:p>
                      <a:endParaRPr lang="da-DK" sz="1900" dirty="0">
                        <a:latin typeface="+mn-lt"/>
                        <a:cs typeface="Arial" panose="020B0604020202020204" pitchFamily="34" charset="0"/>
                      </a:endParaRPr>
                    </a:p>
                    <a:p>
                      <a:pPr marL="342900" indent="-342900">
                        <a:buFont typeface="+mj-lt"/>
                        <a:buAutoNum type="arabicPeriod"/>
                      </a:pPr>
                      <a:r>
                        <a:rPr lang="da-DK" sz="1900" dirty="0">
                          <a:latin typeface="+mn-lt"/>
                          <a:cs typeface="Arial" panose="020B0604020202020204" pitchFamily="34" charset="0"/>
                        </a:rPr>
                        <a:t>Hvor meget stof den enkelte skal lære og hvor lang tid eleven har.</a:t>
                      </a:r>
                    </a:p>
                    <a:p>
                      <a:pPr marL="342900" indent="-342900">
                        <a:buFont typeface="+mj-lt"/>
                        <a:buAutoNum type="arabicPeriod"/>
                      </a:pPr>
                      <a:r>
                        <a:rPr lang="da-DK" sz="1900" dirty="0">
                          <a:latin typeface="+mn-lt"/>
                          <a:cs typeface="Arial" panose="020B0604020202020204" pitchFamily="34" charset="0"/>
                        </a:rPr>
                        <a:t>Hvor komplekst stoffet gøres.</a:t>
                      </a:r>
                    </a:p>
                    <a:p>
                      <a:pPr marL="342900" indent="-342900">
                        <a:buFont typeface="+mj-lt"/>
                        <a:buAutoNum type="arabicPeriod"/>
                      </a:pPr>
                      <a:r>
                        <a:rPr lang="da-DK" sz="1900" dirty="0">
                          <a:latin typeface="+mn-lt"/>
                          <a:cs typeface="Arial" panose="020B0604020202020204" pitchFamily="34" charset="0"/>
                        </a:rPr>
                        <a:t>Antal gentagelser.</a:t>
                      </a:r>
                    </a:p>
                    <a:p>
                      <a:pPr marL="342900" indent="-342900">
                        <a:buFont typeface="+mj-lt"/>
                        <a:buAutoNum type="arabicPeriod"/>
                      </a:pPr>
                      <a:r>
                        <a:rPr lang="da-DK" sz="1900" dirty="0">
                          <a:latin typeface="+mn-lt"/>
                          <a:cs typeface="Arial" panose="020B0604020202020204" pitchFamily="34" charset="0"/>
                        </a:rPr>
                        <a:t>Hvor selvstændigt gruppe eller den enkelte skal arbejde.</a:t>
                      </a:r>
                    </a:p>
                    <a:p>
                      <a:pPr marL="342900" indent="-342900">
                        <a:buFont typeface="+mj-lt"/>
                        <a:buAutoNum type="arabicPeriod"/>
                      </a:pPr>
                      <a:r>
                        <a:rPr lang="da-DK" sz="1900" dirty="0">
                          <a:latin typeface="+mn-lt"/>
                          <a:cs typeface="Arial" panose="020B0604020202020204" pitchFamily="34" charset="0"/>
                        </a:rPr>
                        <a:t>Tilbydes forskellige indholdsmæssige og metodiske tilgange.</a:t>
                      </a:r>
                    </a:p>
                    <a:p>
                      <a:pPr marL="342900" indent="-342900">
                        <a:buFont typeface="+mj-lt"/>
                        <a:buAutoNum type="arabicPeriod"/>
                      </a:pPr>
                      <a:r>
                        <a:rPr lang="da-DK" sz="1900" dirty="0">
                          <a:latin typeface="+mn-lt"/>
                          <a:cs typeface="Arial" panose="020B0604020202020204" pitchFamily="34" charset="0"/>
                        </a:rPr>
                        <a:t>Kan eleverne samarbejde på forskellige måder?</a:t>
                      </a:r>
                    </a:p>
                    <a:p>
                      <a:endParaRPr lang="da-DK" sz="1900" dirty="0">
                        <a:latin typeface="+mn-lt"/>
                      </a:endParaRPr>
                    </a:p>
                  </a:txBody>
                  <a:tcPr marL="98187" marR="98187" marT="49094" marB="49094"/>
                </a:tc>
                <a:extLst>
                  <a:ext uri="{0D108BD9-81ED-4DB2-BD59-A6C34878D82A}">
                    <a16:rowId xmlns:a16="http://schemas.microsoft.com/office/drawing/2014/main" val="89378939"/>
                  </a:ext>
                </a:extLst>
              </a:tr>
            </a:tbl>
          </a:graphicData>
        </a:graphic>
      </p:graphicFrame>
    </p:spTree>
    <p:extLst>
      <p:ext uri="{BB962C8B-B14F-4D97-AF65-F5344CB8AC3E}">
        <p14:creationId xmlns:p14="http://schemas.microsoft.com/office/powerpoint/2010/main" val="1715771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iasnummer 2"/>
          <p:cNvSpPr>
            <a:spLocks noGrp="1"/>
          </p:cNvSpPr>
          <p:nvPr>
            <p:ph type="sldNum" sz="quarter" idx="4"/>
          </p:nvPr>
        </p:nvSpPr>
        <p:spPr/>
        <p:txBody>
          <a:bodyPr/>
          <a:lstStyle/>
          <a:p>
            <a:fld id="{E86A1C8B-EB4B-4B1C-BCAD-C198152DAB05}" type="slidenum">
              <a:rPr lang="da-DK" smtClean="0"/>
              <a:pPr/>
              <a:t>58</a:t>
            </a:fld>
            <a:endParaRPr lang="da-DK"/>
          </a:p>
        </p:txBody>
      </p:sp>
      <p:sp>
        <p:nvSpPr>
          <p:cNvPr id="5" name="Tekstboks 4"/>
          <p:cNvSpPr txBox="1"/>
          <p:nvPr/>
        </p:nvSpPr>
        <p:spPr>
          <a:xfrm>
            <a:off x="2228850" y="1"/>
            <a:ext cx="8248650" cy="1200329"/>
          </a:xfrm>
          <a:prstGeom prst="rect">
            <a:avLst/>
          </a:prstGeom>
          <a:solidFill>
            <a:schemeClr val="bg1"/>
          </a:solidFill>
        </p:spPr>
        <p:txBody>
          <a:bodyPr wrap="square" rtlCol="0">
            <a:spAutoFit/>
          </a:bodyPr>
          <a:lstStyle/>
          <a:p>
            <a:endParaRPr lang="da-DK"/>
          </a:p>
          <a:p>
            <a:endParaRPr lang="da-DK"/>
          </a:p>
          <a:p>
            <a:endParaRPr lang="da-DK"/>
          </a:p>
        </p:txBody>
      </p:sp>
      <p:graphicFrame>
        <p:nvGraphicFramePr>
          <p:cNvPr id="6" name="Tabel 5"/>
          <p:cNvGraphicFramePr>
            <a:graphicFrameLocks noGrp="1"/>
          </p:cNvGraphicFramePr>
          <p:nvPr>
            <p:extLst>
              <p:ext uri="{D42A27DB-BD31-4B8C-83A1-F6EECF244321}">
                <p14:modId xmlns:p14="http://schemas.microsoft.com/office/powerpoint/2010/main" val="3254669944"/>
              </p:ext>
            </p:extLst>
          </p:nvPr>
        </p:nvGraphicFramePr>
        <p:xfrm>
          <a:off x="157684" y="-46166"/>
          <a:ext cx="11912397" cy="6932644"/>
        </p:xfrm>
        <a:graphic>
          <a:graphicData uri="http://schemas.openxmlformats.org/drawingml/2006/table">
            <a:tbl>
              <a:tblPr firstRow="1" bandRow="1">
                <a:tableStyleId>{5C22544A-7EE6-4342-B048-85BDC9FD1C3A}</a:tableStyleId>
              </a:tblPr>
              <a:tblGrid>
                <a:gridCol w="1701771">
                  <a:extLst>
                    <a:ext uri="{9D8B030D-6E8A-4147-A177-3AD203B41FA5}">
                      <a16:colId xmlns:a16="http://schemas.microsoft.com/office/drawing/2014/main" val="20000"/>
                    </a:ext>
                  </a:extLst>
                </a:gridCol>
                <a:gridCol w="1701771">
                  <a:extLst>
                    <a:ext uri="{9D8B030D-6E8A-4147-A177-3AD203B41FA5}">
                      <a16:colId xmlns:a16="http://schemas.microsoft.com/office/drawing/2014/main" val="20001"/>
                    </a:ext>
                  </a:extLst>
                </a:gridCol>
                <a:gridCol w="1701771">
                  <a:extLst>
                    <a:ext uri="{9D8B030D-6E8A-4147-A177-3AD203B41FA5}">
                      <a16:colId xmlns:a16="http://schemas.microsoft.com/office/drawing/2014/main" val="20002"/>
                    </a:ext>
                  </a:extLst>
                </a:gridCol>
                <a:gridCol w="1701771">
                  <a:extLst>
                    <a:ext uri="{9D8B030D-6E8A-4147-A177-3AD203B41FA5}">
                      <a16:colId xmlns:a16="http://schemas.microsoft.com/office/drawing/2014/main" val="20003"/>
                    </a:ext>
                  </a:extLst>
                </a:gridCol>
                <a:gridCol w="1701771">
                  <a:extLst>
                    <a:ext uri="{9D8B030D-6E8A-4147-A177-3AD203B41FA5}">
                      <a16:colId xmlns:a16="http://schemas.microsoft.com/office/drawing/2014/main" val="20004"/>
                    </a:ext>
                  </a:extLst>
                </a:gridCol>
                <a:gridCol w="1701771">
                  <a:extLst>
                    <a:ext uri="{9D8B030D-6E8A-4147-A177-3AD203B41FA5}">
                      <a16:colId xmlns:a16="http://schemas.microsoft.com/office/drawing/2014/main" val="20005"/>
                    </a:ext>
                  </a:extLst>
                </a:gridCol>
                <a:gridCol w="1701771">
                  <a:extLst>
                    <a:ext uri="{9D8B030D-6E8A-4147-A177-3AD203B41FA5}">
                      <a16:colId xmlns:a16="http://schemas.microsoft.com/office/drawing/2014/main" val="20006"/>
                    </a:ext>
                  </a:extLst>
                </a:gridCol>
              </a:tblGrid>
              <a:tr h="916144">
                <a:tc>
                  <a:txBody>
                    <a:bodyPr/>
                    <a:lstStyle/>
                    <a:p>
                      <a:endParaRPr lang="da-DK" sz="1050" dirty="0">
                        <a:latin typeface="Arial" panose="020B0604020202020204" pitchFamily="34" charset="0"/>
                        <a:cs typeface="Arial" panose="020B0604020202020204" pitchFamily="34" charset="0"/>
                      </a:endParaRPr>
                    </a:p>
                  </a:txBody>
                  <a:tcPr/>
                </a:tc>
                <a:tc>
                  <a:txBody>
                    <a:bodyPr/>
                    <a:lstStyle/>
                    <a:p>
                      <a:r>
                        <a:rPr lang="da-DK" sz="1400"/>
                        <a:t>STOFMÆNGDE OG TID </a:t>
                      </a:r>
                      <a:endParaRPr lang="da-DK" sz="1400">
                        <a:latin typeface="Arial" panose="020B0604020202020204" pitchFamily="34" charset="0"/>
                        <a:cs typeface="Arial" panose="020B0604020202020204" pitchFamily="34" charset="0"/>
                      </a:endParaRPr>
                    </a:p>
                  </a:txBody>
                  <a:tcPr/>
                </a:tc>
                <a:tc>
                  <a:txBody>
                    <a:bodyPr/>
                    <a:lstStyle/>
                    <a:p>
                      <a:r>
                        <a:rPr lang="da-DK" sz="1400" dirty="0"/>
                        <a:t>KOMPLEKSITETS-GRAD</a:t>
                      </a:r>
                      <a:r>
                        <a:rPr lang="da-DK" sz="1400" baseline="0" dirty="0"/>
                        <a:t> </a:t>
                      </a:r>
                      <a:endParaRPr lang="da-DK" sz="1400" dirty="0">
                        <a:latin typeface="Arial" panose="020B0604020202020204" pitchFamily="34" charset="0"/>
                        <a:cs typeface="Arial" panose="020B0604020202020204" pitchFamily="34" charset="0"/>
                      </a:endParaRPr>
                    </a:p>
                  </a:txBody>
                  <a:tcPr/>
                </a:tc>
                <a:tc>
                  <a:txBody>
                    <a:bodyPr/>
                    <a:lstStyle/>
                    <a:p>
                      <a:r>
                        <a:rPr lang="da-DK" sz="1400" dirty="0"/>
                        <a:t>ANTAL </a:t>
                      </a:r>
                    </a:p>
                    <a:p>
                      <a:r>
                        <a:rPr lang="da-DK" sz="1400" dirty="0"/>
                        <a:t>GENTAGELSER</a:t>
                      </a:r>
                      <a:r>
                        <a:rPr lang="da-DK" sz="1400" baseline="0" dirty="0"/>
                        <a:t> </a:t>
                      </a:r>
                      <a:endParaRPr lang="da-DK" sz="1400" dirty="0">
                        <a:latin typeface="Arial" panose="020B0604020202020204" pitchFamily="34" charset="0"/>
                        <a:cs typeface="Arial" panose="020B0604020202020204" pitchFamily="34" charset="0"/>
                      </a:endParaRPr>
                    </a:p>
                  </a:txBody>
                  <a:tcPr/>
                </a:tc>
                <a:tc>
                  <a:txBody>
                    <a:bodyPr/>
                    <a:lstStyle/>
                    <a:p>
                      <a:r>
                        <a:rPr lang="da-DK" sz="1400"/>
                        <a:t>LÆRERHJÆLP/</a:t>
                      </a:r>
                    </a:p>
                    <a:p>
                      <a:r>
                        <a:rPr lang="da-DK" sz="1400"/>
                        <a:t>GRADER AF SELVSTÆNDIGT ARBEJDE </a:t>
                      </a:r>
                      <a:endParaRPr lang="da-DK" sz="1400">
                        <a:latin typeface="Arial" panose="020B0604020202020204" pitchFamily="34" charset="0"/>
                        <a:cs typeface="Arial" panose="020B0604020202020204" pitchFamily="34" charset="0"/>
                      </a:endParaRPr>
                    </a:p>
                  </a:txBody>
                  <a:tcPr/>
                </a:tc>
                <a:tc>
                  <a:txBody>
                    <a:bodyPr/>
                    <a:lstStyle/>
                    <a:p>
                      <a:r>
                        <a:rPr lang="da-DK" sz="1400"/>
                        <a:t>INDHOLDSMÆSSIGE OG METODISKE TILGANGE</a:t>
                      </a:r>
                      <a:r>
                        <a:rPr lang="da-DK" sz="1400" baseline="0"/>
                        <a:t> </a:t>
                      </a:r>
                      <a:endParaRPr lang="da-DK" sz="1400">
                        <a:latin typeface="Arial" panose="020B0604020202020204" pitchFamily="34" charset="0"/>
                        <a:cs typeface="Arial" panose="020B0604020202020204" pitchFamily="34" charset="0"/>
                      </a:endParaRPr>
                    </a:p>
                  </a:txBody>
                  <a:tcPr/>
                </a:tc>
                <a:tc>
                  <a:txBody>
                    <a:bodyPr/>
                    <a:lstStyle/>
                    <a:p>
                      <a:r>
                        <a:rPr lang="da-DK" sz="1400"/>
                        <a:t>SAMARBEJDE</a:t>
                      </a:r>
                      <a:r>
                        <a:rPr lang="da-DK" sz="1400" baseline="0"/>
                        <a:t> </a:t>
                      </a:r>
                      <a:endParaRPr lang="da-DK"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507204">
                <a:tc>
                  <a:txBody>
                    <a:bodyPr/>
                    <a:lstStyle/>
                    <a:p>
                      <a:r>
                        <a:rPr lang="da-DK" sz="1400" b="1">
                          <a:solidFill>
                            <a:schemeClr val="bg1"/>
                          </a:solidFill>
                        </a:rPr>
                        <a:t>INTRODUKTION TIL LEKTION ELLER FORLØB</a:t>
                      </a:r>
                      <a:endParaRPr lang="da-DK" sz="1400" b="1">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r>
                        <a:rPr lang="da-DK" sz="1200"/>
                        <a:t>At forskellige elever gives forskellige opgaver, så nogle</a:t>
                      </a:r>
                      <a:r>
                        <a:rPr lang="da-DK" sz="1200" baseline="0"/>
                        <a:t> skal nå mere eller mindre på samme tid.</a:t>
                      </a:r>
                      <a:endParaRPr lang="da-DK" sz="1200">
                        <a:latin typeface="Arial" panose="020B0604020202020204" pitchFamily="34" charset="0"/>
                        <a:cs typeface="Arial" panose="020B0604020202020204" pitchFamily="34" charset="0"/>
                      </a:endParaRPr>
                    </a:p>
                  </a:txBody>
                  <a:tcPr/>
                </a:tc>
                <a:tc>
                  <a:txBody>
                    <a:bodyPr/>
                    <a:lstStyle/>
                    <a:p>
                      <a:r>
                        <a:rPr lang="da-DK" sz="1200"/>
                        <a:t>At tilbyde</a:t>
                      </a:r>
                      <a:r>
                        <a:rPr lang="da-DK" sz="1200" baseline="0"/>
                        <a:t> opgaver på forskellige niveauer på baggrund af kompetenceaf-klaring eller screening, eller elever vælger ud fra interesse og ambitionsniveau.</a:t>
                      </a:r>
                      <a:endParaRPr lang="da-DK" sz="1200">
                        <a:latin typeface="Arial" panose="020B0604020202020204" pitchFamily="34" charset="0"/>
                        <a:cs typeface="Arial" panose="020B0604020202020204" pitchFamily="34" charset="0"/>
                      </a:endParaRPr>
                    </a:p>
                  </a:txBody>
                  <a:tcPr/>
                </a:tc>
                <a:tc>
                  <a:txBody>
                    <a:bodyPr/>
                    <a:lstStyle/>
                    <a:p>
                      <a:r>
                        <a:rPr lang="da-DK" sz="1200"/>
                        <a:t>Elever kan hente flere opgaver af samme</a:t>
                      </a:r>
                      <a:r>
                        <a:rPr lang="da-DK" sz="1200" baseline="0"/>
                        <a:t> slags på en hjemmeside.</a:t>
                      </a:r>
                      <a:endParaRPr lang="da-DK" sz="1200">
                        <a:latin typeface="Arial" panose="020B0604020202020204" pitchFamily="34" charset="0"/>
                        <a:cs typeface="Arial" panose="020B0604020202020204" pitchFamily="34" charset="0"/>
                      </a:endParaRPr>
                    </a:p>
                  </a:txBody>
                  <a:tcPr/>
                </a:tc>
                <a:tc>
                  <a:txBody>
                    <a:bodyPr/>
                    <a:lstStyle/>
                    <a:p>
                      <a:r>
                        <a:rPr lang="da-DK" sz="1200"/>
                        <a:t>Instruktioner til</a:t>
                      </a:r>
                      <a:r>
                        <a:rPr lang="da-DK" sz="1200" baseline="0"/>
                        <a:t> den enkelte og holdet.</a:t>
                      </a:r>
                      <a:endParaRPr lang="da-DK" sz="1200">
                        <a:latin typeface="Arial" panose="020B0604020202020204" pitchFamily="34" charset="0"/>
                        <a:cs typeface="Arial" panose="020B0604020202020204" pitchFamily="34" charset="0"/>
                      </a:endParaRPr>
                    </a:p>
                  </a:txBody>
                  <a:tcPr/>
                </a:tc>
                <a:tc>
                  <a:txBody>
                    <a:bodyPr/>
                    <a:lstStyle/>
                    <a:p>
                      <a:r>
                        <a:rPr lang="da-DK" sz="1200"/>
                        <a:t>At der tilbydes</a:t>
                      </a:r>
                      <a:r>
                        <a:rPr lang="da-DK" sz="1200" baseline="0"/>
                        <a:t> forskellige fx opgavetyper, kreativ skrivning, produktion af dias, drama, it mm.</a:t>
                      </a:r>
                      <a:endParaRPr lang="da-DK" sz="1200">
                        <a:latin typeface="Arial" panose="020B0604020202020204" pitchFamily="34" charset="0"/>
                        <a:cs typeface="Arial" panose="020B0604020202020204" pitchFamily="34" charset="0"/>
                      </a:endParaRPr>
                    </a:p>
                  </a:txBody>
                  <a:tcPr/>
                </a:tc>
                <a:tc>
                  <a:txBody>
                    <a:bodyPr/>
                    <a:lstStyle/>
                    <a:p>
                      <a:r>
                        <a:rPr lang="da-DK" sz="1200"/>
                        <a:t>At der introduceres</a:t>
                      </a:r>
                      <a:r>
                        <a:rPr lang="da-DK" sz="1200" baseline="0"/>
                        <a:t> til forventninger til gruppearbejde og deltagelsesområder i klasseundervisning.</a:t>
                      </a:r>
                      <a:endParaRPr lang="da-DK"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684522">
                <a:tc>
                  <a:txBody>
                    <a:bodyPr/>
                    <a:lstStyle/>
                    <a:p>
                      <a:r>
                        <a:rPr lang="da-DK" sz="1400" b="1">
                          <a:solidFill>
                            <a:schemeClr val="bg1"/>
                          </a:solidFill>
                        </a:rPr>
                        <a:t>FORMIDLING AF NYT</a:t>
                      </a:r>
                      <a:r>
                        <a:rPr lang="da-DK" sz="1400" b="1" baseline="0">
                          <a:solidFill>
                            <a:schemeClr val="bg1"/>
                          </a:solidFill>
                        </a:rPr>
                        <a:t> STOF</a:t>
                      </a:r>
                      <a:endParaRPr lang="da-DK" sz="1400" b="1">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r>
                        <a:rPr lang="da-DK" sz="1200"/>
                        <a:t>At</a:t>
                      </a:r>
                      <a:r>
                        <a:rPr lang="da-DK" sz="1200" baseline="0"/>
                        <a:t> </a:t>
                      </a:r>
                      <a:r>
                        <a:rPr lang="da-DK" sz="1200"/>
                        <a:t>fx hjemmesider eller opgavebank tilbyder yderligere stof. </a:t>
                      </a:r>
                    </a:p>
                    <a:p>
                      <a:r>
                        <a:rPr lang="da-DK" sz="1200"/>
                        <a:t>At elever</a:t>
                      </a:r>
                      <a:r>
                        <a:rPr lang="da-DK" sz="1200" baseline="0"/>
                        <a:t> kan arbejde videre hjemme og aflevere flere opgaver efter aftale. </a:t>
                      </a:r>
                      <a:r>
                        <a:rPr lang="da-DK" sz="1200"/>
                        <a:t> </a:t>
                      </a:r>
                      <a:endParaRPr lang="da-DK" sz="1200">
                        <a:latin typeface="Arial" panose="020B0604020202020204" pitchFamily="34" charset="0"/>
                        <a:cs typeface="Arial" panose="020B0604020202020204" pitchFamily="34" charset="0"/>
                      </a:endParaRPr>
                    </a:p>
                  </a:txBody>
                  <a:tcPr/>
                </a:tc>
                <a:tc>
                  <a:txBody>
                    <a:bodyPr/>
                    <a:lstStyle/>
                    <a:p>
                      <a:r>
                        <a:rPr lang="da-DK" sz="1200"/>
                        <a:t>At der både er rutineopgaver og opgaver som kræver innovation og selvstændighed</a:t>
                      </a:r>
                      <a:endParaRPr lang="da-DK" sz="1200">
                        <a:latin typeface="Arial" panose="020B0604020202020204" pitchFamily="34" charset="0"/>
                        <a:cs typeface="Arial" panose="020B0604020202020204" pitchFamily="34" charset="0"/>
                      </a:endParaRPr>
                    </a:p>
                  </a:txBody>
                  <a:tcPr/>
                </a:tc>
                <a:tc>
                  <a:txBody>
                    <a:bodyPr/>
                    <a:lstStyle/>
                    <a:p>
                      <a:r>
                        <a:rPr lang="da-DK" sz="1200"/>
                        <a:t>Forskellige</a:t>
                      </a:r>
                      <a:r>
                        <a:rPr lang="da-DK" sz="1200" baseline="0"/>
                        <a:t> instruktioner både fra elever og lærer.</a:t>
                      </a:r>
                      <a:endParaRPr lang="da-DK" sz="1200">
                        <a:latin typeface="Arial" panose="020B0604020202020204" pitchFamily="34" charset="0"/>
                        <a:cs typeface="Arial" panose="020B0604020202020204" pitchFamily="34" charset="0"/>
                      </a:endParaRPr>
                    </a:p>
                  </a:txBody>
                  <a:tcPr/>
                </a:tc>
                <a:tc>
                  <a:txBody>
                    <a:bodyPr/>
                    <a:lstStyle/>
                    <a:p>
                      <a:r>
                        <a:rPr lang="da-DK" sz="1200"/>
                        <a:t>Vise forskellige</a:t>
                      </a:r>
                      <a:r>
                        <a:rPr lang="da-DK" sz="1200" baseline="0"/>
                        <a:t> kompleksitetsgrader som en mulighed. Underviser i selvregulering med henblik på elevens valgkompetence i forhold til opgaver og niveauer.</a:t>
                      </a:r>
                      <a:endParaRPr lang="da-DK" sz="1200" baseline="0">
                        <a:latin typeface="Arial" panose="020B0604020202020204" pitchFamily="34" charset="0"/>
                        <a:cs typeface="Arial" panose="020B0604020202020204" pitchFamily="34" charset="0"/>
                      </a:endParaRPr>
                    </a:p>
                  </a:txBody>
                  <a:tcPr/>
                </a:tc>
                <a:tc>
                  <a:txBody>
                    <a:bodyPr/>
                    <a:lstStyle/>
                    <a:p>
                      <a:r>
                        <a:rPr lang="da-DK" sz="1200"/>
                        <a:t>Muligheder for</a:t>
                      </a:r>
                      <a:r>
                        <a:rPr lang="da-DK" sz="1200" baseline="0"/>
                        <a:t> selvstudier ud fra forskellige elektroniske hjælpemidler.</a:t>
                      </a:r>
                    </a:p>
                    <a:p>
                      <a:r>
                        <a:rPr lang="da-DK" sz="1200" baseline="0"/>
                        <a:t>Læringsstile.</a:t>
                      </a:r>
                    </a:p>
                    <a:p>
                      <a:r>
                        <a:rPr lang="da-DK" sz="1200" baseline="0"/>
                        <a:t>De mange intelligenser.</a:t>
                      </a:r>
                      <a:endParaRPr lang="da-DK" sz="1200">
                        <a:latin typeface="Arial" panose="020B0604020202020204" pitchFamily="34" charset="0"/>
                        <a:cs typeface="Arial" panose="020B0604020202020204" pitchFamily="34" charset="0"/>
                      </a:endParaRPr>
                    </a:p>
                  </a:txBody>
                  <a:tcPr/>
                </a:tc>
                <a:tc>
                  <a:txBody>
                    <a:bodyPr/>
                    <a:lstStyle/>
                    <a:p>
                      <a:r>
                        <a:rPr lang="da-DK" sz="1200"/>
                        <a:t>Der kan arbejdes</a:t>
                      </a:r>
                      <a:r>
                        <a:rPr lang="da-DK" sz="1200" baseline="0"/>
                        <a:t> individuelt, i par eller i grupper homogene eller heterogene grupper.</a:t>
                      </a:r>
                      <a:endParaRPr lang="da-DK"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152568">
                <a:tc>
                  <a:txBody>
                    <a:bodyPr/>
                    <a:lstStyle/>
                    <a:p>
                      <a:r>
                        <a:rPr lang="da-DK" sz="1400" b="1">
                          <a:solidFill>
                            <a:schemeClr val="bg1"/>
                          </a:solidFill>
                        </a:rPr>
                        <a:t>TRÆNING AF DET LÆRTE</a:t>
                      </a:r>
                      <a:endParaRPr lang="da-DK" sz="1400" b="1">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r>
                        <a:rPr lang="da-DK" sz="1200"/>
                        <a:t>Opgavebank</a:t>
                      </a:r>
                      <a:r>
                        <a:rPr lang="da-DK" sz="1200" baseline="0"/>
                        <a:t> fx en hjemmeside</a:t>
                      </a:r>
                      <a:endParaRPr lang="da-DK" sz="1200">
                        <a:latin typeface="Arial" panose="020B0604020202020204" pitchFamily="34" charset="0"/>
                        <a:cs typeface="Arial" panose="020B0604020202020204" pitchFamily="34" charset="0"/>
                      </a:endParaRPr>
                    </a:p>
                  </a:txBody>
                  <a:tcPr/>
                </a:tc>
                <a:tc>
                  <a:txBody>
                    <a:bodyPr/>
                    <a:lstStyle/>
                    <a:p>
                      <a:r>
                        <a:rPr lang="da-DK" sz="1200" dirty="0"/>
                        <a:t>Forskellige</a:t>
                      </a:r>
                      <a:r>
                        <a:rPr lang="da-DK" sz="1200" baseline="0" dirty="0"/>
                        <a:t> typer opgaver som ovenfor.</a:t>
                      </a:r>
                    </a:p>
                    <a:p>
                      <a:endParaRPr lang="da-DK" sz="1200" baseline="0" dirty="0">
                        <a:latin typeface="Arial" panose="020B0604020202020204" pitchFamily="34" charset="0"/>
                        <a:cs typeface="Arial" panose="020B0604020202020204" pitchFamily="34" charset="0"/>
                      </a:endParaRPr>
                    </a:p>
                    <a:p>
                      <a:endParaRPr lang="da-DK" sz="1200" dirty="0">
                        <a:latin typeface="Arial" panose="020B0604020202020204" pitchFamily="34" charset="0"/>
                        <a:cs typeface="Arial" panose="020B0604020202020204" pitchFamily="34" charset="0"/>
                      </a:endParaRPr>
                    </a:p>
                  </a:txBody>
                  <a:tcPr/>
                </a:tc>
                <a:tc>
                  <a:txBody>
                    <a:bodyPr/>
                    <a:lstStyle/>
                    <a:p>
                      <a:r>
                        <a:rPr lang="da-DK" sz="1200"/>
                        <a:t>Opgavetyper.</a:t>
                      </a:r>
                    </a:p>
                    <a:p>
                      <a:r>
                        <a:rPr lang="da-DK" sz="1200"/>
                        <a:t>Opgavebank.</a:t>
                      </a:r>
                    </a:p>
                    <a:p>
                      <a:endParaRPr lang="da-DK" sz="1200">
                        <a:latin typeface="Arial" panose="020B0604020202020204" pitchFamily="34" charset="0"/>
                        <a:cs typeface="Arial" panose="020B0604020202020204" pitchFamily="34" charset="0"/>
                      </a:endParaRPr>
                    </a:p>
                  </a:txBody>
                  <a:tcPr/>
                </a:tc>
                <a:tc>
                  <a:txBody>
                    <a:bodyPr/>
                    <a:lstStyle/>
                    <a:p>
                      <a:r>
                        <a:rPr lang="da-DK" sz="1200"/>
                        <a:t>Instruktioner om de forskellige muligheder.</a:t>
                      </a:r>
                      <a:r>
                        <a:rPr lang="da-DK" sz="1200" baseline="0"/>
                        <a:t> Vejledning til valg af fx opgaver. Løbende evaluering i forhold til fagligt niveau.</a:t>
                      </a:r>
                      <a:endParaRPr lang="da-DK" sz="1200" baseline="0">
                        <a:latin typeface="Arial" panose="020B0604020202020204" pitchFamily="34" charset="0"/>
                        <a:cs typeface="Arial" panose="020B0604020202020204" pitchFamily="34" charset="0"/>
                      </a:endParaRPr>
                    </a:p>
                  </a:txBody>
                  <a:tcPr/>
                </a:tc>
                <a:tc>
                  <a:txBody>
                    <a:bodyPr/>
                    <a:lstStyle/>
                    <a:p>
                      <a:r>
                        <a:rPr lang="da-DK" sz="1200"/>
                        <a:t>Forskellige</a:t>
                      </a:r>
                      <a:r>
                        <a:rPr lang="da-DK" sz="1200" baseline="0"/>
                        <a:t> produktkrav vælges, evt. i samarbejde med lærer og elev.</a:t>
                      </a:r>
                      <a:endParaRPr lang="da-DK" sz="1200">
                        <a:latin typeface="Arial" panose="020B0604020202020204" pitchFamily="34" charset="0"/>
                        <a:cs typeface="Arial" panose="020B0604020202020204" pitchFamily="34" charset="0"/>
                      </a:endParaRPr>
                    </a:p>
                  </a:txBody>
                  <a:tcPr/>
                </a:tc>
                <a:tc>
                  <a:txBody>
                    <a:bodyPr/>
                    <a:lstStyle/>
                    <a:p>
                      <a:r>
                        <a:rPr lang="da-DK" sz="1200"/>
                        <a:t>Ydre stukturer og øvelser fx fra CL. Homogene</a:t>
                      </a:r>
                      <a:r>
                        <a:rPr lang="da-DK" sz="1200" baseline="0"/>
                        <a:t> og heterogene grupper. </a:t>
                      </a:r>
                      <a:endParaRPr lang="da-DK"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1507204">
                <a:tc>
                  <a:txBody>
                    <a:bodyPr/>
                    <a:lstStyle/>
                    <a:p>
                      <a:r>
                        <a:rPr lang="da-DK" sz="1400" b="1" dirty="0">
                          <a:solidFill>
                            <a:schemeClr val="bg1"/>
                          </a:solidFill>
                        </a:rPr>
                        <a:t>ANVENDE STOFFET OG</a:t>
                      </a:r>
                      <a:r>
                        <a:rPr lang="da-DK" sz="1400" b="1" baseline="0" dirty="0">
                          <a:solidFill>
                            <a:schemeClr val="bg1"/>
                          </a:solidFill>
                        </a:rPr>
                        <a:t> EVT. TRANSFER</a:t>
                      </a:r>
                      <a:endParaRPr lang="da-DK" sz="14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r>
                        <a:rPr lang="da-DK" sz="1200"/>
                        <a:t>Hjemmearbejde</a:t>
                      </a:r>
                      <a:r>
                        <a:rPr lang="da-DK" sz="1200" baseline="0"/>
                        <a:t> kan give mulighed for mere tid, hvis eleven ønsker det.</a:t>
                      </a:r>
                      <a:endParaRPr lang="da-DK" sz="1200">
                        <a:latin typeface="Arial" panose="020B0604020202020204" pitchFamily="34" charset="0"/>
                        <a:cs typeface="Arial" panose="020B0604020202020204" pitchFamily="34" charset="0"/>
                      </a:endParaRPr>
                    </a:p>
                  </a:txBody>
                  <a:tcPr/>
                </a:tc>
                <a:tc>
                  <a:txBody>
                    <a:bodyPr/>
                    <a:lstStyle/>
                    <a:p>
                      <a:r>
                        <a:rPr lang="da-DK" sz="1200"/>
                        <a:t>Produktkrav på forskellige</a:t>
                      </a:r>
                      <a:r>
                        <a:rPr lang="da-DK" sz="1200" baseline="0"/>
                        <a:t> niveauer. Fremlæggelser for klassen eller kun for læreren.</a:t>
                      </a:r>
                      <a:endParaRPr lang="da-DK" sz="1200">
                        <a:latin typeface="Arial" panose="020B0604020202020204" pitchFamily="34" charset="0"/>
                        <a:cs typeface="Arial" panose="020B0604020202020204" pitchFamily="34" charset="0"/>
                      </a:endParaRPr>
                    </a:p>
                  </a:txBody>
                  <a:tcPr/>
                </a:tc>
                <a:tc>
                  <a:txBody>
                    <a:bodyPr/>
                    <a:lstStyle/>
                    <a:p>
                      <a:r>
                        <a:rPr lang="da-DK" sz="1200"/>
                        <a:t>Opgavetyper. </a:t>
                      </a:r>
                      <a:endParaRPr lang="da-DK" sz="1200">
                        <a:latin typeface="Arial" panose="020B0604020202020204" pitchFamily="34" charset="0"/>
                        <a:cs typeface="Arial" panose="020B0604020202020204" pitchFamily="34" charset="0"/>
                      </a:endParaRPr>
                    </a:p>
                  </a:txBody>
                  <a:tcPr/>
                </a:tc>
                <a:tc>
                  <a:txBody>
                    <a:bodyPr/>
                    <a:lstStyle/>
                    <a:p>
                      <a:r>
                        <a:rPr lang="da-DK" sz="1200"/>
                        <a:t>Vejledning</a:t>
                      </a:r>
                      <a:r>
                        <a:rPr lang="da-DK" sz="1200" baseline="0"/>
                        <a:t> til valg af opgaver og måder at arbejde med nær eller fjern transfer. Evaluering i forhold til opgaver og transfer. Vurdering til fx eksamen.</a:t>
                      </a:r>
                      <a:endParaRPr lang="da-DK" sz="1200" baseline="0">
                        <a:latin typeface="Arial" panose="020B0604020202020204" pitchFamily="34" charset="0"/>
                        <a:cs typeface="Arial" panose="020B0604020202020204" pitchFamily="34" charset="0"/>
                      </a:endParaRPr>
                    </a:p>
                  </a:txBody>
                  <a:tcPr/>
                </a:tc>
                <a:tc>
                  <a:txBody>
                    <a:bodyPr/>
                    <a:lstStyle/>
                    <a:p>
                      <a:r>
                        <a:rPr lang="da-DK" sz="1200"/>
                        <a:t>Forskellige</a:t>
                      </a:r>
                      <a:r>
                        <a:rPr lang="da-DK" sz="1200" baseline="0"/>
                        <a:t> anvendelses-muligheder, konkret, abstrakt, visuelt, fysiske produkter, formidlende skrivning, portfolio, logbog.</a:t>
                      </a:r>
                      <a:endParaRPr lang="da-DK" sz="1200">
                        <a:latin typeface="Arial" panose="020B0604020202020204" pitchFamily="34" charset="0"/>
                        <a:cs typeface="Arial" panose="020B0604020202020204" pitchFamily="34" charset="0"/>
                      </a:endParaRPr>
                    </a:p>
                  </a:txBody>
                  <a:tcPr/>
                </a:tc>
                <a:tc>
                  <a:txBody>
                    <a:bodyPr/>
                    <a:lstStyle/>
                    <a:p>
                      <a:r>
                        <a:rPr lang="da-DK" sz="1200" dirty="0"/>
                        <a:t>At eleverne præsentere for hinanden i strukturer</a:t>
                      </a:r>
                      <a:r>
                        <a:rPr lang="da-DK" sz="1200" baseline="0" dirty="0"/>
                        <a:t> fra fx </a:t>
                      </a:r>
                      <a:r>
                        <a:rPr lang="da-DK" sz="1200" baseline="0" dirty="0" err="1"/>
                        <a:t>Cooperative</a:t>
                      </a:r>
                      <a:r>
                        <a:rPr lang="da-DK" sz="1200" baseline="0" dirty="0"/>
                        <a:t> </a:t>
                      </a:r>
                      <a:r>
                        <a:rPr lang="da-DK" sz="1200" baseline="0" dirty="0" err="1"/>
                        <a:t>Laerning</a:t>
                      </a:r>
                      <a:r>
                        <a:rPr lang="da-DK" sz="1200" baseline="0" dirty="0"/>
                        <a:t>.</a:t>
                      </a:r>
                      <a:endParaRPr lang="da-DK"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47570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71389BA-9277-45BF-B2B4-DAF8C7093461}"/>
              </a:ext>
            </a:extLst>
          </p:cNvPr>
          <p:cNvSpPr>
            <a:spLocks noGrp="1"/>
          </p:cNvSpPr>
          <p:nvPr>
            <p:ph type="title"/>
          </p:nvPr>
        </p:nvSpPr>
        <p:spPr/>
        <p:txBody>
          <a:bodyPr/>
          <a:lstStyle/>
          <a:p>
            <a:r>
              <a:rPr lang="da-DK" dirty="0"/>
              <a:t>Brug skemaet til at planlægge undervisningsdifferentiering i dit forløb</a:t>
            </a:r>
          </a:p>
        </p:txBody>
      </p:sp>
      <p:sp>
        <p:nvSpPr>
          <p:cNvPr id="4" name="Pladsholder til tekst 3">
            <a:extLst>
              <a:ext uri="{FF2B5EF4-FFF2-40B4-BE49-F238E27FC236}">
                <a16:creationId xmlns:a16="http://schemas.microsoft.com/office/drawing/2014/main" id="{92009ED9-D46F-44C6-9095-E2C1AA39D9BA}"/>
              </a:ext>
            </a:extLst>
          </p:cNvPr>
          <p:cNvSpPr>
            <a:spLocks noGrp="1"/>
          </p:cNvSpPr>
          <p:nvPr>
            <p:ph type="body" sz="quarter" idx="11"/>
          </p:nvPr>
        </p:nvSpPr>
        <p:spPr/>
        <p:txBody>
          <a:bodyPr>
            <a:normAutofit lnSpcReduction="10000"/>
          </a:bodyPr>
          <a:lstStyle/>
          <a:p>
            <a:r>
              <a:rPr lang="da-DK" dirty="0"/>
              <a:t>Individuelt eller i relevante makkerpar</a:t>
            </a:r>
          </a:p>
          <a:p>
            <a:pPr marL="457200" lvl="1" indent="0">
              <a:buNone/>
            </a:pPr>
            <a:endParaRPr lang="da-DK" dirty="0"/>
          </a:p>
          <a:p>
            <a:r>
              <a:rPr lang="da-DK" dirty="0"/>
              <a:t>Planlæg konkrete handlinger, hvor du undervisningsdifferentierer med brug af taksonomier (20 minutter)</a:t>
            </a:r>
          </a:p>
          <a:p>
            <a:pPr lvl="1"/>
            <a:r>
              <a:rPr lang="da-DK" dirty="0"/>
              <a:t>I hvilken/hvilke fase(r) skal der undervisningsdifferentieres?</a:t>
            </a:r>
          </a:p>
          <a:p>
            <a:pPr lvl="1"/>
            <a:r>
              <a:rPr lang="da-DK" dirty="0"/>
              <a:t>Hvordan skal der undervisningsdifferentieres?</a:t>
            </a:r>
          </a:p>
          <a:p>
            <a:endParaRPr lang="da-DK" dirty="0"/>
          </a:p>
          <a:p>
            <a:r>
              <a:rPr lang="da-DK" dirty="0"/>
              <a:t>Præsenter din plan for holdet (2 minutter)</a:t>
            </a:r>
          </a:p>
          <a:p>
            <a:endParaRPr lang="da-DK" dirty="0"/>
          </a:p>
        </p:txBody>
      </p:sp>
    </p:spTree>
    <p:extLst>
      <p:ext uri="{BB962C8B-B14F-4D97-AF65-F5344CB8AC3E}">
        <p14:creationId xmlns:p14="http://schemas.microsoft.com/office/powerpoint/2010/main" val="203509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ære på gul baggrund med skitseret lysstråle og ledning">
            <a:extLst>
              <a:ext uri="{FF2B5EF4-FFF2-40B4-BE49-F238E27FC236}">
                <a16:creationId xmlns:a16="http://schemas.microsoft.com/office/drawing/2014/main" id="{53282B51-9BEA-4F50-8549-0F1C0A5F04B3}"/>
              </a:ext>
            </a:extLst>
          </p:cNvPr>
          <p:cNvPicPr>
            <a:picLocks noChangeAspect="1"/>
          </p:cNvPicPr>
          <p:nvPr/>
        </p:nvPicPr>
        <p:blipFill rotWithShape="1">
          <a:blip r:embed="rId2"/>
          <a:srcRect t="8537"/>
          <a:stretch/>
        </p:blipFill>
        <p:spPr>
          <a:xfrm>
            <a:off x="-1" y="10"/>
            <a:ext cx="12192000" cy="6857990"/>
          </a:xfrm>
          <a:prstGeom prst="rect">
            <a:avLst/>
          </a:prstGeom>
        </p:spPr>
      </p:pic>
      <p:sp>
        <p:nvSpPr>
          <p:cNvPr id="3" name="Titel 2">
            <a:extLst>
              <a:ext uri="{FF2B5EF4-FFF2-40B4-BE49-F238E27FC236}">
                <a16:creationId xmlns:a16="http://schemas.microsoft.com/office/drawing/2014/main" id="{B04F0B91-74CB-4849-A3DF-8DF288FB518B}"/>
              </a:ext>
            </a:extLst>
          </p:cNvPr>
          <p:cNvSpPr>
            <a:spLocks noGrp="1"/>
          </p:cNvSpPr>
          <p:nvPr>
            <p:ph type="title"/>
          </p:nvPr>
        </p:nvSpPr>
        <p:spPr>
          <a:xfrm>
            <a:off x="660680" y="820588"/>
            <a:ext cx="4739245" cy="1342754"/>
          </a:xfrm>
        </p:spPr>
        <p:txBody>
          <a:bodyPr vert="horz" lIns="91440" tIns="45720" rIns="91440" bIns="45720" rtlCol="0" anchor="ctr">
            <a:normAutofit/>
          </a:bodyPr>
          <a:lstStyle/>
          <a:p>
            <a:pPr algn="ctr"/>
            <a:r>
              <a:rPr lang="en-US" sz="3600" b="1" dirty="0"/>
              <a:t>Sum to &amp; to</a:t>
            </a:r>
            <a:endParaRPr lang="en-US" sz="2000" b="1" i="1" dirty="0">
              <a:solidFill>
                <a:srgbClr val="FF0000"/>
              </a:solidFill>
            </a:endParaRPr>
          </a:p>
        </p:txBody>
      </p:sp>
      <p:sp>
        <p:nvSpPr>
          <p:cNvPr id="4" name="Pladsholder til tekst 3">
            <a:extLst>
              <a:ext uri="{FF2B5EF4-FFF2-40B4-BE49-F238E27FC236}">
                <a16:creationId xmlns:a16="http://schemas.microsoft.com/office/drawing/2014/main" id="{45990295-39B3-4586-A62C-AA2F64E4D8F5}"/>
              </a:ext>
            </a:extLst>
          </p:cNvPr>
          <p:cNvSpPr>
            <a:spLocks noGrp="1"/>
          </p:cNvSpPr>
          <p:nvPr>
            <p:ph type="body" sz="quarter" idx="11"/>
          </p:nvPr>
        </p:nvSpPr>
        <p:spPr>
          <a:xfrm>
            <a:off x="660680" y="2454405"/>
            <a:ext cx="6435064" cy="3775707"/>
          </a:xfrm>
        </p:spPr>
        <p:txBody>
          <a:bodyPr vert="horz" lIns="91440" tIns="45720" rIns="91440" bIns="45720" rtlCol="0" anchor="ctr">
            <a:normAutofit/>
          </a:bodyPr>
          <a:lstStyle/>
          <a:p>
            <a:pPr marL="0" indent="0">
              <a:buNone/>
            </a:pPr>
            <a:r>
              <a:rPr lang="en-US" dirty="0" err="1">
                <a:solidFill>
                  <a:schemeClr val="tx1"/>
                </a:solidFill>
              </a:rPr>
              <a:t>Hvordan</a:t>
            </a:r>
            <a:r>
              <a:rPr lang="en-US" dirty="0">
                <a:solidFill>
                  <a:schemeClr val="tx1"/>
                </a:solidFill>
              </a:rPr>
              <a:t> </a:t>
            </a:r>
            <a:r>
              <a:rPr lang="en-US" dirty="0" err="1">
                <a:solidFill>
                  <a:schemeClr val="tx1"/>
                </a:solidFill>
              </a:rPr>
              <a:t>arbejder</a:t>
            </a:r>
            <a:r>
              <a:rPr lang="en-US" dirty="0">
                <a:solidFill>
                  <a:schemeClr val="tx1"/>
                </a:solidFill>
              </a:rPr>
              <a:t> I med taksonomi? </a:t>
            </a:r>
          </a:p>
          <a:p>
            <a:pPr marL="0"/>
            <a:endParaRPr lang="en-US" dirty="0">
              <a:solidFill>
                <a:schemeClr val="tx1"/>
              </a:solidFill>
            </a:endParaRPr>
          </a:p>
          <a:p>
            <a:pPr marL="0" indent="0">
              <a:buNone/>
            </a:pPr>
            <a:r>
              <a:rPr lang="en-US" dirty="0" err="1">
                <a:solidFill>
                  <a:schemeClr val="tx1"/>
                </a:solidFill>
              </a:rPr>
              <a:t>Strukturen</a:t>
            </a:r>
            <a:r>
              <a:rPr lang="en-US" dirty="0">
                <a:solidFill>
                  <a:schemeClr val="tx1"/>
                </a:solidFill>
              </a:rPr>
              <a:t> er </a:t>
            </a:r>
            <a:r>
              <a:rPr lang="en-US" dirty="0" err="1">
                <a:solidFill>
                  <a:schemeClr val="tx1"/>
                </a:solidFill>
              </a:rPr>
              <a:t>følgende</a:t>
            </a:r>
            <a:r>
              <a:rPr lang="en-US" dirty="0">
                <a:solidFill>
                  <a:schemeClr val="tx1"/>
                </a:solidFill>
              </a:rPr>
              <a:t>: </a:t>
            </a:r>
          </a:p>
          <a:p>
            <a:pPr marL="0"/>
            <a:r>
              <a:rPr lang="en-US" dirty="0" err="1">
                <a:solidFill>
                  <a:schemeClr val="tx1"/>
                </a:solidFill>
              </a:rPr>
              <a:t>Tænk</a:t>
            </a:r>
            <a:r>
              <a:rPr lang="en-US" dirty="0">
                <a:solidFill>
                  <a:schemeClr val="tx1"/>
                </a:solidFill>
              </a:rPr>
              <a:t> </a:t>
            </a:r>
            <a:r>
              <a:rPr lang="en-US" dirty="0" err="1">
                <a:solidFill>
                  <a:schemeClr val="tx1"/>
                </a:solidFill>
              </a:rPr>
              <a:t>selv</a:t>
            </a:r>
            <a:r>
              <a:rPr lang="en-US" dirty="0">
                <a:solidFill>
                  <a:schemeClr val="tx1"/>
                </a:solidFill>
              </a:rPr>
              <a:t> og skriv </a:t>
            </a:r>
            <a:r>
              <a:rPr lang="en-US" dirty="0" err="1">
                <a:solidFill>
                  <a:schemeClr val="tx1"/>
                </a:solidFill>
              </a:rPr>
              <a:t>stikord</a:t>
            </a:r>
            <a:r>
              <a:rPr lang="en-US" dirty="0">
                <a:solidFill>
                  <a:schemeClr val="tx1"/>
                </a:solidFill>
              </a:rPr>
              <a:t> </a:t>
            </a:r>
            <a:r>
              <a:rPr lang="en-US" dirty="0" err="1">
                <a:solidFill>
                  <a:schemeClr val="tx1"/>
                </a:solidFill>
              </a:rPr>
              <a:t>ned</a:t>
            </a:r>
            <a:r>
              <a:rPr lang="en-US" dirty="0">
                <a:solidFill>
                  <a:schemeClr val="tx1"/>
                </a:solidFill>
              </a:rPr>
              <a:t> (2 min.) </a:t>
            </a:r>
          </a:p>
          <a:p>
            <a:pPr marL="0"/>
            <a:r>
              <a:rPr lang="en-US" dirty="0">
                <a:solidFill>
                  <a:schemeClr val="tx1"/>
                </a:solidFill>
              </a:rPr>
              <a:t>Del med </a:t>
            </a:r>
            <a:r>
              <a:rPr lang="en-US" dirty="0" err="1">
                <a:solidFill>
                  <a:schemeClr val="tx1"/>
                </a:solidFill>
              </a:rPr>
              <a:t>hinanden</a:t>
            </a:r>
            <a:r>
              <a:rPr lang="en-US" dirty="0">
                <a:solidFill>
                  <a:schemeClr val="tx1"/>
                </a:solidFill>
              </a:rPr>
              <a:t> ( 1 min. pr. pers.)</a:t>
            </a:r>
          </a:p>
          <a:p>
            <a:pPr marL="0"/>
            <a:endParaRPr lang="en-US" sz="1800" dirty="0">
              <a:solidFill>
                <a:schemeClr val="tx1"/>
              </a:solidFill>
            </a:endParaRPr>
          </a:p>
        </p:txBody>
      </p:sp>
    </p:spTree>
    <p:extLst>
      <p:ext uri="{BB962C8B-B14F-4D97-AF65-F5344CB8AC3E}">
        <p14:creationId xmlns:p14="http://schemas.microsoft.com/office/powerpoint/2010/main" val="4195863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CBDE6-0280-45A3-BAE1-37464D6B16DE}"/>
              </a:ext>
            </a:extLst>
          </p:cNvPr>
          <p:cNvSpPr>
            <a:spLocks noGrp="1"/>
          </p:cNvSpPr>
          <p:nvPr>
            <p:ph type="title"/>
          </p:nvPr>
        </p:nvSpPr>
        <p:spPr>
          <a:xfrm>
            <a:off x="468000" y="755999"/>
            <a:ext cx="11232000" cy="1466205"/>
          </a:xfrm>
        </p:spPr>
        <p:txBody>
          <a:bodyPr>
            <a:normAutofit/>
          </a:bodyPr>
          <a:lstStyle/>
          <a:p>
            <a:r>
              <a:rPr lang="da-DK" b="1" dirty="0">
                <a:cs typeface="Calibri Light"/>
              </a:rPr>
              <a:t>Refleksions- og afprøvningslog</a:t>
            </a:r>
            <a:br>
              <a:rPr lang="da-DK" b="1" dirty="0">
                <a:cs typeface="Calibri Light"/>
              </a:rPr>
            </a:br>
            <a:endParaRPr lang="da-DK" dirty="0"/>
          </a:p>
        </p:txBody>
      </p:sp>
      <p:sp>
        <p:nvSpPr>
          <p:cNvPr id="3" name="Pladsholder til tekst 2">
            <a:extLst>
              <a:ext uri="{FF2B5EF4-FFF2-40B4-BE49-F238E27FC236}">
                <a16:creationId xmlns:a16="http://schemas.microsoft.com/office/drawing/2014/main" id="{49A11A8A-F746-424B-996C-8D4BE10FB7BD}"/>
              </a:ext>
            </a:extLst>
          </p:cNvPr>
          <p:cNvSpPr>
            <a:spLocks noGrp="1"/>
          </p:cNvSpPr>
          <p:nvPr>
            <p:ph type="body" sz="quarter" idx="13"/>
          </p:nvPr>
        </p:nvSpPr>
        <p:spPr>
          <a:xfrm>
            <a:off x="578457" y="2881423"/>
            <a:ext cx="11231033" cy="3214406"/>
          </a:xfrm>
        </p:spPr>
        <p:txBody>
          <a:bodyPr vert="horz" lIns="91440" tIns="45720" rIns="91440" bIns="45720" rtlCol="0" anchor="t">
            <a:normAutofit/>
          </a:bodyPr>
          <a:lstStyle/>
          <a:p>
            <a:pPr marL="0" indent="0">
              <a:buNone/>
            </a:pPr>
            <a:r>
              <a:rPr lang="da-DK" dirty="0">
                <a:ea typeface="+mn-lt"/>
                <a:cs typeface="+mn-lt"/>
              </a:rPr>
              <a:t>Deltagerne arbejder videre med at besvare spørgsmålene i loggen.</a:t>
            </a:r>
          </a:p>
          <a:p>
            <a:pPr marL="0" indent="0">
              <a:buNone/>
            </a:pPr>
            <a:endParaRPr lang="da-DK" dirty="0">
              <a:ea typeface="+mn-lt"/>
              <a:cs typeface="+mn-lt"/>
            </a:endParaRPr>
          </a:p>
          <a:p>
            <a:pPr marL="0" indent="0">
              <a:buNone/>
            </a:pPr>
            <a:r>
              <a:rPr lang="da-DK" dirty="0">
                <a:ea typeface="+mn-lt"/>
                <a:cs typeface="+mn-lt"/>
              </a:rPr>
              <a:t>(15 minutter)</a:t>
            </a:r>
          </a:p>
        </p:txBody>
      </p:sp>
      <p:sp>
        <p:nvSpPr>
          <p:cNvPr id="4" name="Pladsholder til dato 3">
            <a:extLst>
              <a:ext uri="{FF2B5EF4-FFF2-40B4-BE49-F238E27FC236}">
                <a16:creationId xmlns:a16="http://schemas.microsoft.com/office/drawing/2014/main" id="{3BE63128-9FB9-4393-A757-118FFFCD06E2}"/>
              </a:ext>
            </a:extLst>
          </p:cNvPr>
          <p:cNvSpPr>
            <a:spLocks noGrp="1"/>
          </p:cNvSpPr>
          <p:nvPr>
            <p:ph type="dt" sz="half" idx="14"/>
          </p:nvPr>
        </p:nvSpPr>
        <p:spPr/>
        <p:txBody>
          <a:bodyPr/>
          <a:lstStyle/>
          <a:p>
            <a:fld id="{6A3B3D89-C762-4CE5-AABD-B142D883170F}" type="datetime1">
              <a:rPr lang="da-DK" smtClean="0"/>
              <a:t>25-10-2021</a:t>
            </a:fld>
            <a:endParaRPr lang="da-DK"/>
          </a:p>
        </p:txBody>
      </p:sp>
    </p:spTree>
    <p:extLst>
      <p:ext uri="{BB962C8B-B14F-4D97-AF65-F5344CB8AC3E}">
        <p14:creationId xmlns:p14="http://schemas.microsoft.com/office/powerpoint/2010/main" val="314044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0411A-1866-4231-9902-546185982211}"/>
              </a:ext>
            </a:extLst>
          </p:cNvPr>
          <p:cNvSpPr>
            <a:spLocks noGrp="1"/>
          </p:cNvSpPr>
          <p:nvPr>
            <p:ph type="title"/>
          </p:nvPr>
        </p:nvSpPr>
        <p:spPr/>
        <p:txBody>
          <a:bodyPr>
            <a:normAutofit fontScale="90000"/>
          </a:bodyPr>
          <a:lstStyle/>
          <a:p>
            <a:r>
              <a:rPr lang="da-DK" dirty="0"/>
              <a:t>Referencer</a:t>
            </a:r>
          </a:p>
        </p:txBody>
      </p:sp>
      <p:sp>
        <p:nvSpPr>
          <p:cNvPr id="3" name="Pladsholder til tekst 2">
            <a:extLst>
              <a:ext uri="{FF2B5EF4-FFF2-40B4-BE49-F238E27FC236}">
                <a16:creationId xmlns:a16="http://schemas.microsoft.com/office/drawing/2014/main" id="{904A1204-F587-4D3A-9869-804FABB11F77}"/>
              </a:ext>
            </a:extLst>
          </p:cNvPr>
          <p:cNvSpPr>
            <a:spLocks noGrp="1"/>
          </p:cNvSpPr>
          <p:nvPr>
            <p:ph type="body" sz="quarter" idx="13"/>
          </p:nvPr>
        </p:nvSpPr>
        <p:spPr/>
        <p:txBody>
          <a:bodyPr>
            <a:normAutofit/>
          </a:bodyPr>
          <a:lstStyle/>
          <a:p>
            <a:r>
              <a:rPr lang="en-US" sz="1200" dirty="0">
                <a:latin typeface="Arial" panose="020B0604020202020204" pitchFamily="34" charset="0"/>
                <a:cs typeface="Arial" panose="020B0604020202020204" pitchFamily="34" charset="0"/>
              </a:rPr>
              <a:t>Anderson, L. &amp; D. Krathwohl (2001). </a:t>
            </a:r>
            <a:r>
              <a:rPr lang="en-US" sz="1200" i="1" dirty="0">
                <a:latin typeface="Arial" panose="020B0604020202020204" pitchFamily="34" charset="0"/>
                <a:cs typeface="Arial" panose="020B0604020202020204" pitchFamily="34" charset="0"/>
              </a:rPr>
              <a:t>A taxonomy for learning, teaching, and assessing: a revision of Bloom’s taxonomy of educational objectives</a:t>
            </a:r>
            <a:r>
              <a:rPr lang="en-US" sz="1200" dirty="0">
                <a:latin typeface="Arial" panose="020B0604020202020204" pitchFamily="34" charset="0"/>
                <a:cs typeface="Arial" panose="020B0604020202020204" pitchFamily="34" charset="0"/>
              </a:rPr>
              <a:t>. New York: Addison Wesley Longman, Inc..</a:t>
            </a:r>
          </a:p>
          <a:p>
            <a:r>
              <a:rPr lang="en-US" sz="1200" dirty="0">
                <a:latin typeface="Arial" panose="020B0604020202020204" pitchFamily="34" charset="0"/>
                <a:cs typeface="Arial" panose="020B0604020202020204" pitchFamily="34" charset="0"/>
              </a:rPr>
              <a:t>Biggs, J.B. &amp; Collis, K. F. (1982): Evaluating the Quality of Learning – the SOLO </a:t>
            </a:r>
            <a:r>
              <a:rPr lang="en-US" sz="1200" dirty="0" err="1">
                <a:latin typeface="Arial" panose="020B0604020202020204" pitchFamily="34" charset="0"/>
                <a:cs typeface="Arial" panose="020B0604020202020204" pitchFamily="34" charset="0"/>
              </a:rPr>
              <a:t>Taxonony</a:t>
            </a:r>
            <a:r>
              <a:rPr lang="en-US" sz="1200" dirty="0">
                <a:latin typeface="Arial" panose="020B0604020202020204" pitchFamily="34" charset="0"/>
                <a:cs typeface="Arial" panose="020B0604020202020204" pitchFamily="34" charset="0"/>
              </a:rPr>
              <a:t> (1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ed) New York: Academic Press.</a:t>
            </a:r>
          </a:p>
          <a:p>
            <a:r>
              <a:rPr lang="da-DK" sz="1200" dirty="0">
                <a:latin typeface="Arial" panose="020B0604020202020204" pitchFamily="34" charset="0"/>
                <a:cs typeface="Arial" panose="020B0604020202020204" pitchFamily="34" charset="0"/>
              </a:rPr>
              <a:t>Duch, H. S. (2012). </a:t>
            </a:r>
            <a:r>
              <a:rPr lang="da-DK" sz="1200" i="1" dirty="0">
                <a:latin typeface="Arial" panose="020B0604020202020204" pitchFamily="34" charset="0"/>
                <a:cs typeface="Arial" panose="020B0604020202020204" pitchFamily="34" charset="0"/>
              </a:rPr>
              <a:t>Hvorfor er de t så svært at arbejde med undervisningsdifferentiering</a:t>
            </a:r>
            <a:r>
              <a:rPr lang="da-DK" sz="1200" dirty="0">
                <a:latin typeface="Arial" panose="020B0604020202020204" pitchFamily="34" charset="0"/>
                <a:cs typeface="Arial" panose="020B0604020202020204" pitchFamily="34" charset="0"/>
              </a:rPr>
              <a:t>. Danske Professionshøjskoler, </a:t>
            </a:r>
            <a:r>
              <a:rPr lang="da-DK" sz="1100" dirty="0">
                <a:latin typeface="Arial" panose="020B0604020202020204" pitchFamily="34" charset="0"/>
                <a:cs typeface="Arial" panose="020B0604020202020204" pitchFamily="34" charset="0"/>
                <a:hlinkClick r:id="rId2"/>
              </a:rPr>
              <a:t>https://www.ucviden.dk/ws/portalfiles/portal/102604265/Hvorfor_er_det_s_sv_rt_Henriette_Duch04032012.pdf</a:t>
            </a:r>
            <a:endParaRPr lang="da-DK" sz="1100" dirty="0">
              <a:latin typeface="Arial" panose="020B0604020202020204" pitchFamily="34" charset="0"/>
              <a:cs typeface="Arial" panose="020B0604020202020204" pitchFamily="34" charset="0"/>
            </a:endParaRPr>
          </a:p>
          <a:p>
            <a:r>
              <a:rPr lang="da-DK" sz="1200" dirty="0" err="1">
                <a:latin typeface="Arial" panose="020B0604020202020204" pitchFamily="34" charset="0"/>
                <a:cs typeface="Arial" panose="020B0604020202020204" pitchFamily="34" charset="0"/>
              </a:rPr>
              <a:t>Hiim</a:t>
            </a:r>
            <a:r>
              <a:rPr lang="da-DK" sz="1200" dirty="0">
                <a:latin typeface="Arial" panose="020B0604020202020204" pitchFamily="34" charset="0"/>
                <a:cs typeface="Arial" panose="020B0604020202020204" pitchFamily="34" charset="0"/>
              </a:rPr>
              <a:t>, H. &amp; Hippe, E. (2005): </a:t>
            </a:r>
            <a:r>
              <a:rPr lang="da-DK" sz="1200" i="1" dirty="0">
                <a:latin typeface="Arial" panose="020B0604020202020204" pitchFamily="34" charset="0"/>
                <a:cs typeface="Arial" panose="020B0604020202020204" pitchFamily="34" charset="0"/>
              </a:rPr>
              <a:t>Didaktik for fag- og professionslærere</a:t>
            </a:r>
            <a:r>
              <a:rPr lang="da-DK" sz="1200" dirty="0">
                <a:latin typeface="Arial" panose="020B0604020202020204" pitchFamily="34" charset="0"/>
                <a:cs typeface="Arial" panose="020B0604020202020204" pitchFamily="34" charset="0"/>
              </a:rPr>
              <a:t>. København: Gyldendal.</a:t>
            </a:r>
          </a:p>
          <a:p>
            <a:r>
              <a:rPr lang="da-DK" sz="1200" dirty="0" err="1">
                <a:latin typeface="Arial" panose="020B0604020202020204" pitchFamily="34" charset="0"/>
                <a:cs typeface="Arial" panose="020B0604020202020204" pitchFamily="34" charset="0"/>
              </a:rPr>
              <a:t>Klafki</a:t>
            </a:r>
            <a:r>
              <a:rPr lang="da-DK" sz="1200" dirty="0">
                <a:latin typeface="Arial" panose="020B0604020202020204" pitchFamily="34" charset="0"/>
                <a:cs typeface="Arial" panose="020B0604020202020204" pitchFamily="34" charset="0"/>
              </a:rPr>
              <a:t> ,W. (2003): </a:t>
            </a:r>
            <a:r>
              <a:rPr lang="da-DK" sz="1200" i="1" dirty="0">
                <a:latin typeface="Arial" panose="020B0604020202020204" pitchFamily="34" charset="0"/>
                <a:cs typeface="Arial" panose="020B0604020202020204" pitchFamily="34" charset="0"/>
              </a:rPr>
              <a:t>Dannelsesteori og didaktik – nye studier</a:t>
            </a:r>
            <a:r>
              <a:rPr lang="da-DK" sz="1200" dirty="0">
                <a:latin typeface="Arial" panose="020B0604020202020204" pitchFamily="34" charset="0"/>
                <a:cs typeface="Arial" panose="020B0604020202020204" pitchFamily="34" charset="0"/>
              </a:rPr>
              <a:t>. Aarhus: Klim.</a:t>
            </a:r>
          </a:p>
          <a:p>
            <a:r>
              <a:rPr lang="da-DK" sz="1200" dirty="0">
                <a:latin typeface="Arial" panose="020B0604020202020204" pitchFamily="34" charset="0"/>
                <a:cs typeface="Arial" panose="020B0604020202020204" pitchFamily="34" charset="0"/>
              </a:rPr>
              <a:t>Jensen, L. D. &amp; Østergren-Olsen, D. (2017</a:t>
            </a:r>
            <a:r>
              <a:rPr lang="da-DK" sz="1200" i="1" dirty="0">
                <a:latin typeface="Arial" panose="020B0604020202020204" pitchFamily="34" charset="0"/>
                <a:cs typeface="Arial" panose="020B0604020202020204" pitchFamily="34" charset="0"/>
              </a:rPr>
              <a:t>): </a:t>
            </a:r>
            <a:r>
              <a:rPr lang="da-DK" sz="1200" i="1" dirty="0" err="1">
                <a:latin typeface="Arial" panose="020B0604020202020204" pitchFamily="34" charset="0"/>
                <a:cs typeface="Arial" panose="020B0604020202020204" pitchFamily="34" charset="0"/>
              </a:rPr>
              <a:t>Læringsmålorienteret</a:t>
            </a:r>
            <a:r>
              <a:rPr lang="da-DK" sz="1200" i="1" dirty="0">
                <a:latin typeface="Arial" panose="020B0604020202020204" pitchFamily="34" charset="0"/>
                <a:cs typeface="Arial" panose="020B0604020202020204" pitchFamily="34" charset="0"/>
              </a:rPr>
              <a:t> didaktik og dannelse</a:t>
            </a:r>
            <a:r>
              <a:rPr lang="da-DK" sz="1200" dirty="0">
                <a:latin typeface="Arial" panose="020B0604020202020204" pitchFamily="34" charset="0"/>
                <a:cs typeface="Arial" panose="020B0604020202020204" pitchFamily="34" charset="0"/>
              </a:rPr>
              <a:t>. Frederikshavn: Dafolo. </a:t>
            </a:r>
          </a:p>
        </p:txBody>
      </p:sp>
      <p:sp>
        <p:nvSpPr>
          <p:cNvPr id="4" name="Pladsholder til dato 3">
            <a:extLst>
              <a:ext uri="{FF2B5EF4-FFF2-40B4-BE49-F238E27FC236}">
                <a16:creationId xmlns:a16="http://schemas.microsoft.com/office/drawing/2014/main" id="{994A78D8-39D8-4C36-9C2F-0166761EF74B}"/>
              </a:ext>
            </a:extLst>
          </p:cNvPr>
          <p:cNvSpPr>
            <a:spLocks noGrp="1"/>
          </p:cNvSpPr>
          <p:nvPr>
            <p:ph type="dt" sz="half" idx="14"/>
          </p:nvPr>
        </p:nvSpPr>
        <p:spPr/>
        <p:txBody>
          <a:bodyPr/>
          <a:lstStyle/>
          <a:p>
            <a:fld id="{6A3B3D89-C762-4CE5-AABD-B142D883170F}" type="datetime1">
              <a:rPr lang="da-DK" smtClean="0"/>
              <a:t>25-10-2021</a:t>
            </a:fld>
            <a:endParaRPr lang="da-DK"/>
          </a:p>
        </p:txBody>
      </p:sp>
    </p:spTree>
    <p:extLst>
      <p:ext uri="{BB962C8B-B14F-4D97-AF65-F5344CB8AC3E}">
        <p14:creationId xmlns:p14="http://schemas.microsoft.com/office/powerpoint/2010/main" val="2673169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10D6D75D-612C-4C95-8085-F3E906788414}"/>
              </a:ext>
            </a:extLst>
          </p:cNvPr>
          <p:cNvSpPr>
            <a:spLocks noGrp="1"/>
          </p:cNvSpPr>
          <p:nvPr>
            <p:ph type="body" sz="quarter" idx="13"/>
          </p:nvPr>
        </p:nvSpPr>
        <p:spPr>
          <a:xfrm>
            <a:off x="573024" y="1496154"/>
            <a:ext cx="4813364" cy="4727464"/>
          </a:xfrm>
        </p:spPr>
        <p:txBody>
          <a:bodyPr vert="horz" lIns="91440" tIns="45720" rIns="91440" bIns="45720" rtlCol="0">
            <a:normAutofit/>
          </a:bodyPr>
          <a:lstStyle/>
          <a:p>
            <a:r>
              <a:rPr lang="da-DK" sz="2000" u="sng" dirty="0"/>
              <a:t>Viden</a:t>
            </a:r>
            <a:r>
              <a:rPr lang="da-DK" sz="2000" dirty="0"/>
              <a:t> omfatter både viden om et emne og forståelse, og omfatter både praktisk og teoretisk viden</a:t>
            </a:r>
          </a:p>
          <a:p>
            <a:endParaRPr lang="da-DK" sz="2000" dirty="0"/>
          </a:p>
          <a:p>
            <a:r>
              <a:rPr lang="da-DK" sz="2000" u="sng" dirty="0"/>
              <a:t>Færdigheder</a:t>
            </a:r>
            <a:r>
              <a:rPr lang="da-DK" sz="2000" dirty="0"/>
              <a:t> er det, som man kan gøre eller udføre. De kan både være praktiske, kognitive, kreative og kommunikative færdigheder.</a:t>
            </a:r>
          </a:p>
          <a:p>
            <a:endParaRPr lang="da-DK" sz="2000" dirty="0"/>
          </a:p>
          <a:p>
            <a:r>
              <a:rPr lang="da-DK" sz="2000" u="sng" dirty="0"/>
              <a:t>Kompetence</a:t>
            </a:r>
            <a:r>
              <a:rPr lang="da-DK" sz="2000" dirty="0"/>
              <a:t> er at kunne anvende </a:t>
            </a:r>
            <a:r>
              <a:rPr lang="da-DK" sz="2000" u="sng" dirty="0"/>
              <a:t>viden</a:t>
            </a:r>
            <a:r>
              <a:rPr lang="da-DK" sz="2000" dirty="0"/>
              <a:t> og </a:t>
            </a:r>
            <a:r>
              <a:rPr lang="da-DK" sz="2000" u="sng" dirty="0"/>
              <a:t>færdigheder</a:t>
            </a:r>
            <a:r>
              <a:rPr lang="da-DK" sz="2000" dirty="0"/>
              <a:t> relevant i en given kontekst med brug af dømmekraft, ansvarlighed og handlekraft</a:t>
            </a:r>
          </a:p>
          <a:p>
            <a:pPr>
              <a:defRPr/>
            </a:pPr>
            <a:endParaRPr lang="en-US" sz="12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991" b="897"/>
          <a:stretch/>
        </p:blipFill>
        <p:spPr bwMode="auto">
          <a:xfrm>
            <a:off x="6054491" y="1402080"/>
            <a:ext cx="5727172" cy="4727464"/>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ktangel 5"/>
          <p:cNvSpPr/>
          <p:nvPr/>
        </p:nvSpPr>
        <p:spPr>
          <a:xfrm>
            <a:off x="1838325" y="2010684"/>
            <a:ext cx="4572000" cy="723275"/>
          </a:xfrm>
          <a:prstGeom prst="rect">
            <a:avLst/>
          </a:prstGeom>
        </p:spPr>
        <p:txBody>
          <a:bodyPr>
            <a:spAutoFit/>
          </a:bodyPr>
          <a:lstStyle/>
          <a:p>
            <a:pPr>
              <a:spcAft>
                <a:spcPts val="600"/>
              </a:spcAft>
            </a:pPr>
            <a:endParaRPr lang="da-DK"/>
          </a:p>
          <a:p>
            <a:pPr>
              <a:spcAft>
                <a:spcPts val="600"/>
              </a:spcAft>
            </a:pPr>
            <a:r>
              <a:rPr lang="da-DK"/>
              <a:t>	</a:t>
            </a:r>
          </a:p>
        </p:txBody>
      </p:sp>
      <p:sp>
        <p:nvSpPr>
          <p:cNvPr id="7" name="Rektangel 6"/>
          <p:cNvSpPr/>
          <p:nvPr/>
        </p:nvSpPr>
        <p:spPr>
          <a:xfrm>
            <a:off x="1838325" y="3507481"/>
            <a:ext cx="4572000" cy="723275"/>
          </a:xfrm>
          <a:prstGeom prst="rect">
            <a:avLst/>
          </a:prstGeom>
        </p:spPr>
        <p:txBody>
          <a:bodyPr>
            <a:spAutoFit/>
          </a:bodyPr>
          <a:lstStyle/>
          <a:p>
            <a:pPr>
              <a:spcAft>
                <a:spcPts val="600"/>
              </a:spcAft>
            </a:pPr>
            <a:endParaRPr lang="da-DK"/>
          </a:p>
          <a:p>
            <a:pPr>
              <a:spcAft>
                <a:spcPts val="600"/>
              </a:spcAft>
            </a:pPr>
            <a:endParaRPr lang="da-DK">
              <a:latin typeface="Times New Roman" panose="02020603050405020304" pitchFamily="18" charset="0"/>
              <a:cs typeface="Times New Roman" panose="02020603050405020304" pitchFamily="18" charset="0"/>
            </a:endParaRPr>
          </a:p>
        </p:txBody>
      </p:sp>
      <p:sp>
        <p:nvSpPr>
          <p:cNvPr id="5" name="Tekstfelt 4">
            <a:extLst>
              <a:ext uri="{FF2B5EF4-FFF2-40B4-BE49-F238E27FC236}">
                <a16:creationId xmlns:a16="http://schemas.microsoft.com/office/drawing/2014/main" id="{E112EF85-2072-4743-821A-DE0DADB35C2C}"/>
              </a:ext>
            </a:extLst>
          </p:cNvPr>
          <p:cNvSpPr txBox="1"/>
          <p:nvPr/>
        </p:nvSpPr>
        <p:spPr>
          <a:xfrm>
            <a:off x="402771" y="141514"/>
            <a:ext cx="766966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3200" b="1" dirty="0">
                <a:cs typeface="Calibri"/>
              </a:rPr>
              <a:t>Læringsintentionen formuleres i form af mål for viden, færdigheder og kompetencer</a:t>
            </a:r>
          </a:p>
        </p:txBody>
      </p:sp>
    </p:spTree>
    <p:extLst>
      <p:ext uri="{BB962C8B-B14F-4D97-AF65-F5344CB8AC3E}">
        <p14:creationId xmlns:p14="http://schemas.microsoft.com/office/powerpoint/2010/main" val="276697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88808-409E-4819-82CA-0DD5E631D51E}"/>
              </a:ext>
            </a:extLst>
          </p:cNvPr>
          <p:cNvSpPr>
            <a:spLocks noGrp="1"/>
          </p:cNvSpPr>
          <p:nvPr>
            <p:ph type="title"/>
          </p:nvPr>
        </p:nvSpPr>
        <p:spPr/>
        <p:txBody>
          <a:bodyPr>
            <a:normAutofit/>
          </a:bodyPr>
          <a:lstStyle/>
          <a:p>
            <a:br>
              <a:rPr lang="da-DK"/>
            </a:br>
            <a:endParaRPr lang="da-DK"/>
          </a:p>
        </p:txBody>
      </p:sp>
      <p:sp>
        <p:nvSpPr>
          <p:cNvPr id="11" name="Pladsholder til indhold 10">
            <a:extLst>
              <a:ext uri="{FF2B5EF4-FFF2-40B4-BE49-F238E27FC236}">
                <a16:creationId xmlns:a16="http://schemas.microsoft.com/office/drawing/2014/main" id="{FD23618C-1B25-4000-8469-7D8D9A6E5ED9}"/>
              </a:ext>
            </a:extLst>
          </p:cNvPr>
          <p:cNvSpPr>
            <a:spLocks noGrp="1"/>
          </p:cNvSpPr>
          <p:nvPr>
            <p:ph sz="half" idx="1"/>
          </p:nvPr>
        </p:nvSpPr>
        <p:spPr/>
        <p:txBody>
          <a:bodyPr vert="horz" lIns="91440" tIns="45720" rIns="91440" bIns="45720" rtlCol="0" anchor="t">
            <a:normAutofit/>
          </a:bodyPr>
          <a:lstStyle/>
          <a:p>
            <a:pPr marL="514350" indent="-514350">
              <a:buAutoNum type="arabicPeriod"/>
            </a:pPr>
            <a:r>
              <a:rPr lang="da-DK" dirty="0">
                <a:cs typeface="Calibri" panose="020F0502020204030204"/>
              </a:rPr>
              <a:t>Undervisningstilrettelæggelse dvs. målformulering </a:t>
            </a:r>
          </a:p>
          <a:p>
            <a:pPr marL="514350" indent="-514350">
              <a:buAutoNum type="arabicPeriod"/>
            </a:pPr>
            <a:r>
              <a:rPr lang="da-DK" dirty="0">
                <a:cs typeface="Calibri" panose="020F0502020204030204"/>
              </a:rPr>
              <a:t>Læreprocesser, som understøtter opnåelse af mål</a:t>
            </a:r>
          </a:p>
          <a:p>
            <a:pPr marL="514350" indent="-514350">
              <a:buAutoNum type="arabicPeriod"/>
            </a:pPr>
            <a:r>
              <a:rPr lang="da-DK" dirty="0">
                <a:cs typeface="Calibri" panose="020F0502020204030204"/>
              </a:rPr>
              <a:t>Vurdering af læringsudbyttet i forhold til mål </a:t>
            </a:r>
          </a:p>
        </p:txBody>
      </p:sp>
      <p:sp>
        <p:nvSpPr>
          <p:cNvPr id="25" name="Pladsholder til indhold 24">
            <a:extLst>
              <a:ext uri="{FF2B5EF4-FFF2-40B4-BE49-F238E27FC236}">
                <a16:creationId xmlns:a16="http://schemas.microsoft.com/office/drawing/2014/main" id="{7222190D-163A-4951-BC65-B7D27A024D78}"/>
              </a:ext>
            </a:extLst>
          </p:cNvPr>
          <p:cNvSpPr>
            <a:spLocks noGrp="1"/>
          </p:cNvSpPr>
          <p:nvPr>
            <p:ph sz="half" idx="2"/>
          </p:nvPr>
        </p:nvSpPr>
        <p:spPr/>
        <p:txBody>
          <a:bodyPr/>
          <a:lstStyle/>
          <a:p>
            <a:pPr marL="514350" indent="-514350">
              <a:buAutoNum type="arabicPeriod"/>
            </a:pPr>
            <a:r>
              <a:rPr lang="da-DK" dirty="0"/>
              <a:t>Udarbejde differentierede læringsaktiviteter</a:t>
            </a:r>
          </a:p>
          <a:p>
            <a:pPr marL="514350" indent="-514350">
              <a:buAutoNum type="arabicPeriod"/>
            </a:pPr>
            <a:r>
              <a:rPr lang="da-DK" dirty="0"/>
              <a:t>Udvikle differentierede succeskriterier </a:t>
            </a:r>
          </a:p>
          <a:p>
            <a:pPr marL="514350" indent="-514350">
              <a:buAutoNum type="arabicPeriod"/>
            </a:pPr>
            <a:r>
              <a:rPr lang="da-DK" dirty="0"/>
              <a:t>Give eksplicit feedback på læringsudbytte og læreproces</a:t>
            </a:r>
          </a:p>
          <a:p>
            <a:pPr marL="514350" indent="-514350">
              <a:buAutoNum type="arabicPeriod"/>
            </a:pPr>
            <a:endParaRPr lang="da-DK" dirty="0"/>
          </a:p>
        </p:txBody>
      </p:sp>
      <p:sp>
        <p:nvSpPr>
          <p:cNvPr id="21" name="Tekstfelt 20">
            <a:extLst>
              <a:ext uri="{FF2B5EF4-FFF2-40B4-BE49-F238E27FC236}">
                <a16:creationId xmlns:a16="http://schemas.microsoft.com/office/drawing/2014/main" id="{D0AEF1F7-B40D-4B4D-A3AD-B971E6F3EE6A}"/>
              </a:ext>
            </a:extLst>
          </p:cNvPr>
          <p:cNvSpPr txBox="1"/>
          <p:nvPr/>
        </p:nvSpPr>
        <p:spPr>
          <a:xfrm>
            <a:off x="838200" y="498764"/>
            <a:ext cx="5036127" cy="1200329"/>
          </a:xfrm>
          <a:prstGeom prst="rect">
            <a:avLst/>
          </a:prstGeom>
          <a:noFill/>
        </p:spPr>
        <p:txBody>
          <a:bodyPr wrap="square" lIns="91440" tIns="45720" rIns="91440" bIns="45720" rtlCol="0" anchor="t">
            <a:spAutoFit/>
          </a:bodyPr>
          <a:lstStyle/>
          <a:p>
            <a:r>
              <a:rPr lang="da-DK" sz="3600" b="1"/>
              <a:t>Blooms taksonomi – Benjamin Bloom (1956)</a:t>
            </a:r>
            <a:endParaRPr lang="da-DK" sz="3600">
              <a:cs typeface="Calibri"/>
            </a:endParaRPr>
          </a:p>
        </p:txBody>
      </p:sp>
      <p:sp>
        <p:nvSpPr>
          <p:cNvPr id="24" name="Tekstfelt 23">
            <a:extLst>
              <a:ext uri="{FF2B5EF4-FFF2-40B4-BE49-F238E27FC236}">
                <a16:creationId xmlns:a16="http://schemas.microsoft.com/office/drawing/2014/main" id="{EC16FD81-BAE1-48FA-B1D7-519A2575F588}"/>
              </a:ext>
            </a:extLst>
          </p:cNvPr>
          <p:cNvSpPr txBox="1"/>
          <p:nvPr/>
        </p:nvSpPr>
        <p:spPr>
          <a:xfrm>
            <a:off x="6317675" y="498764"/>
            <a:ext cx="5036127" cy="1200329"/>
          </a:xfrm>
          <a:prstGeom prst="rect">
            <a:avLst/>
          </a:prstGeom>
          <a:noFill/>
        </p:spPr>
        <p:txBody>
          <a:bodyPr wrap="square" lIns="91440" tIns="45720" rIns="91440" bIns="45720" rtlCol="0" anchor="t">
            <a:spAutoFit/>
          </a:bodyPr>
          <a:lstStyle/>
          <a:p>
            <a:r>
              <a:rPr lang="da-DK" sz="3600" b="1" dirty="0"/>
              <a:t>SOLO taksonomi – </a:t>
            </a:r>
            <a:endParaRPr lang="da-DK" sz="3600" b="1" dirty="0">
              <a:cs typeface="Calibri"/>
            </a:endParaRPr>
          </a:p>
          <a:p>
            <a:r>
              <a:rPr lang="da-DK" sz="3600" b="1" dirty="0"/>
              <a:t>John </a:t>
            </a:r>
            <a:r>
              <a:rPr lang="da-DK" sz="3600" b="1" dirty="0" err="1"/>
              <a:t>Biggs</a:t>
            </a:r>
            <a:r>
              <a:rPr lang="da-DK" sz="3600" b="1" dirty="0"/>
              <a:t> (2007)</a:t>
            </a:r>
            <a:endParaRPr lang="da-DK" sz="3600" b="1" dirty="0">
              <a:cs typeface="Calibri"/>
            </a:endParaRPr>
          </a:p>
        </p:txBody>
      </p:sp>
      <p:sp>
        <p:nvSpPr>
          <p:cNvPr id="22" name="Ellipse 21">
            <a:extLst>
              <a:ext uri="{FF2B5EF4-FFF2-40B4-BE49-F238E27FC236}">
                <a16:creationId xmlns:a16="http://schemas.microsoft.com/office/drawing/2014/main" id="{45BA6BAA-6602-4ECF-924F-9C5A6AE0C762}"/>
              </a:ext>
            </a:extLst>
          </p:cNvPr>
          <p:cNvSpPr/>
          <p:nvPr/>
        </p:nvSpPr>
        <p:spPr>
          <a:xfrm>
            <a:off x="1107411" y="4680906"/>
            <a:ext cx="4177969" cy="1678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a:t> En taksonomi der ofte anvendes i dansk, engelsk, samfundsfag </a:t>
            </a:r>
          </a:p>
        </p:txBody>
      </p:sp>
      <p:sp>
        <p:nvSpPr>
          <p:cNvPr id="29" name="Ellipse 28">
            <a:extLst>
              <a:ext uri="{FF2B5EF4-FFF2-40B4-BE49-F238E27FC236}">
                <a16:creationId xmlns:a16="http://schemas.microsoft.com/office/drawing/2014/main" id="{C5A630EE-2247-47C3-B35A-71255EC6094C}"/>
              </a:ext>
            </a:extLst>
          </p:cNvPr>
          <p:cNvSpPr/>
          <p:nvPr/>
        </p:nvSpPr>
        <p:spPr>
          <a:xfrm>
            <a:off x="6746753" y="4680906"/>
            <a:ext cx="4177970" cy="1678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t>En taksonomi der ofte anvendes i matematik og naturfaglige fag </a:t>
            </a:r>
          </a:p>
        </p:txBody>
      </p:sp>
    </p:spTree>
    <p:extLst>
      <p:ext uri="{BB962C8B-B14F-4D97-AF65-F5344CB8AC3E}">
        <p14:creationId xmlns:p14="http://schemas.microsoft.com/office/powerpoint/2010/main" val="183831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4"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Lige pilforbindelse 4">
            <a:extLst>
              <a:ext uri="{FF2B5EF4-FFF2-40B4-BE49-F238E27FC236}">
                <a16:creationId xmlns:a16="http://schemas.microsoft.com/office/drawing/2014/main" id="{A1EF9EF0-B3A7-4687-A185-EB28A22042F0}"/>
              </a:ext>
            </a:extLst>
          </p:cNvPr>
          <p:cNvCxnSpPr/>
          <p:nvPr/>
        </p:nvCxnSpPr>
        <p:spPr>
          <a:xfrm flipV="1">
            <a:off x="1168853" y="4488997"/>
            <a:ext cx="9280071" cy="1796144"/>
          </a:xfrm>
          <a:prstGeom prst="straightConnector1">
            <a:avLst/>
          </a:prstGeom>
        </p:spPr>
        <p:style>
          <a:lnRef idx="3">
            <a:schemeClr val="dk1"/>
          </a:lnRef>
          <a:fillRef idx="0">
            <a:schemeClr val="dk1"/>
          </a:fillRef>
          <a:effectRef idx="2">
            <a:schemeClr val="dk1"/>
          </a:effectRef>
          <a:fontRef idx="minor">
            <a:schemeClr val="tx1"/>
          </a:fontRef>
        </p:style>
      </p:cxnSp>
      <p:cxnSp>
        <p:nvCxnSpPr>
          <p:cNvPr id="50" name="Lige pilforbindelse 49">
            <a:extLst>
              <a:ext uri="{FF2B5EF4-FFF2-40B4-BE49-F238E27FC236}">
                <a16:creationId xmlns:a16="http://schemas.microsoft.com/office/drawing/2014/main" id="{466B7102-4D08-481B-B65B-E9F71ED59A24}"/>
              </a:ext>
            </a:extLst>
          </p:cNvPr>
          <p:cNvCxnSpPr/>
          <p:nvPr/>
        </p:nvCxnSpPr>
        <p:spPr>
          <a:xfrm flipH="1">
            <a:off x="1148443" y="1556657"/>
            <a:ext cx="13608" cy="4830533"/>
          </a:xfrm>
          <a:prstGeom prst="straightConnector1">
            <a:avLst/>
          </a:prstGeom>
        </p:spPr>
        <p:style>
          <a:lnRef idx="3">
            <a:schemeClr val="dk1"/>
          </a:lnRef>
          <a:fillRef idx="0">
            <a:schemeClr val="dk1"/>
          </a:fillRef>
          <a:effectRef idx="2">
            <a:schemeClr val="dk1"/>
          </a:effectRef>
          <a:fontRef idx="minor">
            <a:schemeClr val="tx1"/>
          </a:fontRef>
        </p:style>
      </p:cxnSp>
      <p:sp>
        <p:nvSpPr>
          <p:cNvPr id="54" name="Rektangel 53">
            <a:extLst>
              <a:ext uri="{FF2B5EF4-FFF2-40B4-BE49-F238E27FC236}">
                <a16:creationId xmlns:a16="http://schemas.microsoft.com/office/drawing/2014/main" id="{E892BA3D-4878-475C-811A-38FF98829D28}"/>
              </a:ext>
            </a:extLst>
          </p:cNvPr>
          <p:cNvSpPr/>
          <p:nvPr/>
        </p:nvSpPr>
        <p:spPr>
          <a:xfrm>
            <a:off x="1366157" y="3570515"/>
            <a:ext cx="1360713" cy="228599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b="1" dirty="0">
                <a:cs typeface="Calibri"/>
              </a:rPr>
              <a:t>Huske</a:t>
            </a:r>
          </a:p>
          <a:p>
            <a:pPr algn="ctr"/>
            <a:r>
              <a:rPr lang="da-DK" sz="1200" dirty="0">
                <a:cs typeface="Calibri"/>
              </a:rPr>
              <a:t>Verber:</a:t>
            </a:r>
          </a:p>
          <a:p>
            <a:pPr algn="ctr"/>
            <a:r>
              <a:rPr lang="da-DK" sz="1200" dirty="0">
                <a:cs typeface="Calibri"/>
              </a:rPr>
              <a:t>Genkende</a:t>
            </a:r>
          </a:p>
          <a:p>
            <a:pPr algn="ctr"/>
            <a:r>
              <a:rPr lang="da-DK" sz="1200" dirty="0">
                <a:cs typeface="Calibri"/>
              </a:rPr>
              <a:t>Opliste</a:t>
            </a:r>
          </a:p>
          <a:p>
            <a:pPr algn="ctr"/>
            <a:r>
              <a:rPr lang="da-DK" sz="1200" dirty="0">
                <a:cs typeface="Calibri"/>
              </a:rPr>
              <a:t>Beskrive</a:t>
            </a:r>
          </a:p>
          <a:p>
            <a:pPr algn="ctr"/>
            <a:r>
              <a:rPr lang="da-DK" sz="1200" dirty="0">
                <a:cs typeface="Calibri"/>
              </a:rPr>
              <a:t>Identificere</a:t>
            </a:r>
          </a:p>
          <a:p>
            <a:pPr algn="ctr"/>
            <a:r>
              <a:rPr lang="da-DK" sz="1200" dirty="0">
                <a:cs typeface="Calibri"/>
              </a:rPr>
              <a:t>Genkalde</a:t>
            </a:r>
          </a:p>
          <a:p>
            <a:pPr algn="ctr"/>
            <a:r>
              <a:rPr lang="da-DK" sz="1200" dirty="0">
                <a:cs typeface="Calibri"/>
              </a:rPr>
              <a:t>Navngive</a:t>
            </a:r>
          </a:p>
          <a:p>
            <a:pPr algn="ctr"/>
            <a:r>
              <a:rPr lang="da-DK" sz="1200" dirty="0">
                <a:cs typeface="Calibri"/>
              </a:rPr>
              <a:t>Lokaliser</a:t>
            </a:r>
          </a:p>
          <a:p>
            <a:pPr algn="ctr"/>
            <a:r>
              <a:rPr lang="da-DK" sz="1200" dirty="0">
                <a:cs typeface="Calibri"/>
              </a:rPr>
              <a:t>Finde </a:t>
            </a:r>
          </a:p>
        </p:txBody>
      </p:sp>
      <p:sp>
        <p:nvSpPr>
          <p:cNvPr id="58" name="Rektangel 57">
            <a:extLst>
              <a:ext uri="{FF2B5EF4-FFF2-40B4-BE49-F238E27FC236}">
                <a16:creationId xmlns:a16="http://schemas.microsoft.com/office/drawing/2014/main" id="{EDCAED7E-DCFD-4E12-B08D-1CC3CBD497C5}"/>
              </a:ext>
            </a:extLst>
          </p:cNvPr>
          <p:cNvSpPr/>
          <p:nvPr/>
        </p:nvSpPr>
        <p:spPr>
          <a:xfrm>
            <a:off x="2917371" y="3230336"/>
            <a:ext cx="1360713" cy="229960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b="1" dirty="0">
                <a:cs typeface="Calibri"/>
              </a:rPr>
              <a:t>Forstå</a:t>
            </a:r>
          </a:p>
          <a:p>
            <a:pPr algn="ctr"/>
            <a:r>
              <a:rPr lang="da-DK" sz="1200" dirty="0">
                <a:cs typeface="Calibri"/>
              </a:rPr>
              <a:t>Verber:</a:t>
            </a:r>
          </a:p>
          <a:p>
            <a:pPr algn="ctr"/>
            <a:r>
              <a:rPr lang="da-DK" sz="1200" dirty="0">
                <a:cs typeface="Calibri"/>
              </a:rPr>
              <a:t>Tolke</a:t>
            </a:r>
          </a:p>
          <a:p>
            <a:pPr algn="ctr"/>
            <a:r>
              <a:rPr lang="da-DK" sz="1200" dirty="0">
                <a:cs typeface="Calibri"/>
              </a:rPr>
              <a:t>Sammenfatte</a:t>
            </a:r>
          </a:p>
          <a:p>
            <a:pPr algn="ctr"/>
            <a:r>
              <a:rPr lang="da-DK" sz="1200" dirty="0">
                <a:cs typeface="Calibri"/>
              </a:rPr>
              <a:t>Udlede</a:t>
            </a:r>
          </a:p>
          <a:p>
            <a:pPr algn="ctr"/>
            <a:r>
              <a:rPr lang="da-DK" sz="1200" dirty="0">
                <a:cs typeface="Calibri"/>
              </a:rPr>
              <a:t>Omskrive</a:t>
            </a:r>
          </a:p>
          <a:p>
            <a:pPr algn="ctr"/>
            <a:r>
              <a:rPr lang="da-DK" sz="1200" dirty="0">
                <a:cs typeface="Calibri"/>
              </a:rPr>
              <a:t>Beskrive</a:t>
            </a:r>
          </a:p>
          <a:p>
            <a:pPr algn="ctr"/>
            <a:r>
              <a:rPr lang="da-DK" sz="1200" dirty="0">
                <a:cs typeface="Calibri"/>
              </a:rPr>
              <a:t>Klassificere</a:t>
            </a:r>
          </a:p>
          <a:p>
            <a:pPr algn="ctr"/>
            <a:r>
              <a:rPr lang="da-DK" sz="1200" dirty="0">
                <a:cs typeface="Calibri"/>
              </a:rPr>
              <a:t> Eksemplificere</a:t>
            </a:r>
          </a:p>
          <a:p>
            <a:pPr algn="ctr"/>
            <a:r>
              <a:rPr lang="da-DK" sz="1200" dirty="0">
                <a:cs typeface="Calibri"/>
              </a:rPr>
              <a:t>Relatere </a:t>
            </a:r>
          </a:p>
        </p:txBody>
      </p:sp>
      <p:sp>
        <p:nvSpPr>
          <p:cNvPr id="59" name="Rektangel 58">
            <a:extLst>
              <a:ext uri="{FF2B5EF4-FFF2-40B4-BE49-F238E27FC236}">
                <a16:creationId xmlns:a16="http://schemas.microsoft.com/office/drawing/2014/main" id="{BDF3F85A-56EB-4F2C-9D6A-66C82E11D5C5}"/>
              </a:ext>
            </a:extLst>
          </p:cNvPr>
          <p:cNvSpPr/>
          <p:nvPr/>
        </p:nvSpPr>
        <p:spPr>
          <a:xfrm>
            <a:off x="7421336" y="2291443"/>
            <a:ext cx="1360713" cy="228599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b="1" dirty="0">
                <a:cs typeface="Calibri"/>
              </a:rPr>
              <a:t>Vurdere</a:t>
            </a:r>
          </a:p>
          <a:p>
            <a:pPr algn="ctr"/>
            <a:r>
              <a:rPr lang="da-DK" sz="1200" dirty="0">
                <a:cs typeface="Calibri"/>
              </a:rPr>
              <a:t>Verber:</a:t>
            </a:r>
            <a:endParaRPr lang="da-DK" dirty="0"/>
          </a:p>
          <a:p>
            <a:pPr algn="ctr"/>
            <a:r>
              <a:rPr lang="da-DK" sz="1200" dirty="0">
                <a:cs typeface="Calibri"/>
              </a:rPr>
              <a:t>Efterprøve </a:t>
            </a:r>
            <a:r>
              <a:rPr lang="da-DK" sz="1200" dirty="0" err="1">
                <a:cs typeface="Calibri"/>
              </a:rPr>
              <a:t>Hypotisere</a:t>
            </a:r>
            <a:endParaRPr lang="da-DK" sz="1200" dirty="0">
              <a:cs typeface="Calibri"/>
            </a:endParaRPr>
          </a:p>
          <a:p>
            <a:pPr algn="ctr"/>
            <a:r>
              <a:rPr lang="da-DK" sz="1200" dirty="0">
                <a:cs typeface="Calibri"/>
              </a:rPr>
              <a:t>Kritiserer</a:t>
            </a:r>
          </a:p>
          <a:p>
            <a:pPr algn="ctr"/>
            <a:r>
              <a:rPr lang="da-DK" sz="1200" dirty="0">
                <a:cs typeface="Calibri"/>
              </a:rPr>
              <a:t>Eksperimentere Bedømme</a:t>
            </a:r>
          </a:p>
          <a:p>
            <a:pPr algn="ctr"/>
            <a:r>
              <a:rPr lang="da-DK" sz="1200" dirty="0">
                <a:cs typeface="Calibri"/>
              </a:rPr>
              <a:t>Teste argumentere</a:t>
            </a:r>
          </a:p>
          <a:p>
            <a:pPr algn="ctr"/>
            <a:endParaRPr lang="da-DK" sz="1200" dirty="0">
              <a:cs typeface="Calibri"/>
            </a:endParaRPr>
          </a:p>
        </p:txBody>
      </p:sp>
      <p:sp>
        <p:nvSpPr>
          <p:cNvPr id="60" name="Rektangel 59">
            <a:extLst>
              <a:ext uri="{FF2B5EF4-FFF2-40B4-BE49-F238E27FC236}">
                <a16:creationId xmlns:a16="http://schemas.microsoft.com/office/drawing/2014/main" id="{F0D4B93B-DE7B-4F5F-B4A1-1EAC64ED55DE}"/>
              </a:ext>
            </a:extLst>
          </p:cNvPr>
          <p:cNvSpPr/>
          <p:nvPr/>
        </p:nvSpPr>
        <p:spPr>
          <a:xfrm>
            <a:off x="5924549" y="2577193"/>
            <a:ext cx="1360713" cy="228599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b="1" dirty="0">
                <a:cs typeface="Calibri"/>
              </a:rPr>
              <a:t>Analysere</a:t>
            </a:r>
          </a:p>
          <a:p>
            <a:pPr algn="ctr"/>
            <a:r>
              <a:rPr lang="da-DK" sz="1200" dirty="0">
                <a:cs typeface="Calibri"/>
              </a:rPr>
              <a:t>Verber:</a:t>
            </a:r>
          </a:p>
          <a:p>
            <a:pPr algn="ctr"/>
            <a:r>
              <a:rPr lang="da-DK" sz="1200" dirty="0">
                <a:cs typeface="Calibri"/>
              </a:rPr>
              <a:t>Sammenligne</a:t>
            </a:r>
          </a:p>
          <a:p>
            <a:pPr algn="ctr"/>
            <a:r>
              <a:rPr lang="da-DK" sz="1200" dirty="0">
                <a:cs typeface="Calibri"/>
              </a:rPr>
              <a:t>Organisere</a:t>
            </a:r>
          </a:p>
          <a:p>
            <a:pPr algn="ctr"/>
            <a:r>
              <a:rPr lang="da-DK" sz="1200" dirty="0">
                <a:cs typeface="Calibri"/>
              </a:rPr>
              <a:t>Dekonstruere</a:t>
            </a:r>
          </a:p>
          <a:p>
            <a:pPr algn="ctr"/>
            <a:r>
              <a:rPr lang="da-DK" sz="1200" dirty="0">
                <a:cs typeface="Calibri"/>
              </a:rPr>
              <a:t>Eksperimentere</a:t>
            </a:r>
          </a:p>
          <a:p>
            <a:pPr algn="ctr"/>
            <a:r>
              <a:rPr lang="da-DK" sz="1200" dirty="0">
                <a:cs typeface="Calibri"/>
              </a:rPr>
              <a:t>Finde</a:t>
            </a:r>
          </a:p>
          <a:p>
            <a:pPr algn="ctr"/>
            <a:r>
              <a:rPr lang="da-DK" sz="1200" dirty="0">
                <a:cs typeface="Calibri"/>
              </a:rPr>
              <a:t>Påvise</a:t>
            </a:r>
          </a:p>
          <a:p>
            <a:pPr algn="ctr"/>
            <a:r>
              <a:rPr lang="da-DK" sz="1200" dirty="0">
                <a:cs typeface="Calibri"/>
              </a:rPr>
              <a:t>Strukturere</a:t>
            </a:r>
          </a:p>
          <a:p>
            <a:pPr algn="ctr"/>
            <a:r>
              <a:rPr lang="da-DK" sz="1200" dirty="0">
                <a:cs typeface="Calibri"/>
              </a:rPr>
              <a:t>Stille spørgsmål ved</a:t>
            </a:r>
          </a:p>
        </p:txBody>
      </p:sp>
      <p:sp>
        <p:nvSpPr>
          <p:cNvPr id="61" name="Rektangel 60">
            <a:extLst>
              <a:ext uri="{FF2B5EF4-FFF2-40B4-BE49-F238E27FC236}">
                <a16:creationId xmlns:a16="http://schemas.microsoft.com/office/drawing/2014/main" id="{9F071DF5-064D-46AD-B55C-68539B72C7C7}"/>
              </a:ext>
            </a:extLst>
          </p:cNvPr>
          <p:cNvSpPr/>
          <p:nvPr/>
        </p:nvSpPr>
        <p:spPr>
          <a:xfrm>
            <a:off x="8918121" y="2100943"/>
            <a:ext cx="1360713" cy="228599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b="1">
                <a:cs typeface="Calibri"/>
              </a:rPr>
              <a:t>Skabe</a:t>
            </a:r>
          </a:p>
          <a:p>
            <a:pPr algn="ctr"/>
            <a:r>
              <a:rPr lang="da-DK" sz="1200">
                <a:cs typeface="Calibri"/>
              </a:rPr>
              <a:t>Verber:</a:t>
            </a:r>
          </a:p>
          <a:p>
            <a:pPr algn="ctr"/>
            <a:r>
              <a:rPr lang="da-DK" sz="1200">
                <a:cs typeface="Calibri"/>
              </a:rPr>
              <a:t>Designe Konstruere</a:t>
            </a:r>
          </a:p>
          <a:p>
            <a:pPr algn="ctr"/>
            <a:r>
              <a:rPr lang="da-DK" sz="1200">
                <a:cs typeface="Calibri"/>
              </a:rPr>
              <a:t>Planlægge producere</a:t>
            </a:r>
          </a:p>
          <a:p>
            <a:pPr algn="ctr"/>
            <a:r>
              <a:rPr lang="da-DK" sz="1200">
                <a:cs typeface="Calibri"/>
              </a:rPr>
              <a:t>Opfinde </a:t>
            </a:r>
          </a:p>
          <a:p>
            <a:pPr algn="ctr"/>
            <a:r>
              <a:rPr lang="da-DK" sz="1200">
                <a:cs typeface="Calibri"/>
              </a:rPr>
              <a:t>Udforme</a:t>
            </a:r>
          </a:p>
          <a:p>
            <a:pPr algn="ctr"/>
            <a:r>
              <a:rPr lang="da-DK" sz="1200">
                <a:cs typeface="Calibri"/>
              </a:rPr>
              <a:t>Innovere</a:t>
            </a:r>
          </a:p>
          <a:p>
            <a:pPr algn="ctr"/>
            <a:r>
              <a:rPr lang="da-DK" sz="1200">
                <a:cs typeface="Calibri"/>
              </a:rPr>
              <a:t>Formulere </a:t>
            </a:r>
          </a:p>
          <a:p>
            <a:pPr algn="ctr"/>
            <a:r>
              <a:rPr lang="da-DK" sz="1200">
                <a:cs typeface="Calibri"/>
              </a:rPr>
              <a:t>Udvikle</a:t>
            </a:r>
            <a:endParaRPr lang="da-DK"/>
          </a:p>
        </p:txBody>
      </p:sp>
      <p:sp>
        <p:nvSpPr>
          <p:cNvPr id="62" name="Rektangel 61">
            <a:extLst>
              <a:ext uri="{FF2B5EF4-FFF2-40B4-BE49-F238E27FC236}">
                <a16:creationId xmlns:a16="http://schemas.microsoft.com/office/drawing/2014/main" id="{38342BDC-C038-4803-9007-287E74379102}"/>
              </a:ext>
            </a:extLst>
          </p:cNvPr>
          <p:cNvSpPr/>
          <p:nvPr/>
        </p:nvSpPr>
        <p:spPr>
          <a:xfrm>
            <a:off x="4441371" y="2835728"/>
            <a:ext cx="1360713" cy="228599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b="1">
                <a:cs typeface="Calibri"/>
              </a:rPr>
              <a:t>Anvende</a:t>
            </a:r>
          </a:p>
          <a:p>
            <a:pPr algn="ctr"/>
            <a:r>
              <a:rPr lang="da-DK" sz="1200">
                <a:cs typeface="Calibri"/>
              </a:rPr>
              <a:t>Verber:</a:t>
            </a:r>
          </a:p>
          <a:p>
            <a:pPr algn="ctr"/>
            <a:r>
              <a:rPr lang="da-DK" sz="1200">
                <a:cs typeface="Calibri"/>
              </a:rPr>
              <a:t>Udvælge Demonstrere</a:t>
            </a:r>
          </a:p>
          <a:p>
            <a:pPr algn="ctr"/>
            <a:r>
              <a:rPr lang="da-DK" sz="1200">
                <a:cs typeface="Calibri"/>
              </a:rPr>
              <a:t>Illustrere</a:t>
            </a:r>
          </a:p>
          <a:p>
            <a:pPr algn="ctr"/>
            <a:r>
              <a:rPr lang="da-DK" sz="1200">
                <a:cs typeface="Calibri"/>
              </a:rPr>
              <a:t>Udføre</a:t>
            </a:r>
          </a:p>
          <a:p>
            <a:pPr algn="ctr"/>
            <a:r>
              <a:rPr lang="da-DK" sz="1200">
                <a:cs typeface="Calibri"/>
              </a:rPr>
              <a:t>Bruge</a:t>
            </a:r>
          </a:p>
          <a:p>
            <a:pPr algn="ctr"/>
            <a:r>
              <a:rPr lang="da-DK" sz="1200">
                <a:cs typeface="Calibri"/>
              </a:rPr>
              <a:t>Løse opgaver</a:t>
            </a:r>
          </a:p>
          <a:p>
            <a:pPr algn="ctr"/>
            <a:r>
              <a:rPr lang="da-DK" sz="1200">
                <a:cs typeface="Calibri"/>
              </a:rPr>
              <a:t> Dramatisere</a:t>
            </a:r>
          </a:p>
          <a:p>
            <a:pPr algn="ctr"/>
            <a:endParaRPr lang="da-DK" sz="1200">
              <a:cs typeface="Calibri"/>
            </a:endParaRPr>
          </a:p>
        </p:txBody>
      </p:sp>
      <p:sp>
        <p:nvSpPr>
          <p:cNvPr id="64" name="Tekstfelt 63">
            <a:extLst>
              <a:ext uri="{FF2B5EF4-FFF2-40B4-BE49-F238E27FC236}">
                <a16:creationId xmlns:a16="http://schemas.microsoft.com/office/drawing/2014/main" id="{F231075B-DB8D-46E6-A612-DC7684DCC821}"/>
              </a:ext>
            </a:extLst>
          </p:cNvPr>
          <p:cNvSpPr txBox="1"/>
          <p:nvPr/>
        </p:nvSpPr>
        <p:spPr>
          <a:xfrm rot="20940000">
            <a:off x="1172935" y="604429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cs typeface="Calibri"/>
              </a:rPr>
              <a:t>Fra det kendte</a:t>
            </a:r>
          </a:p>
        </p:txBody>
      </p:sp>
      <p:sp>
        <p:nvSpPr>
          <p:cNvPr id="65" name="Tekstfelt 64">
            <a:extLst>
              <a:ext uri="{FF2B5EF4-FFF2-40B4-BE49-F238E27FC236}">
                <a16:creationId xmlns:a16="http://schemas.microsoft.com/office/drawing/2014/main" id="{CED55F28-C03F-43DC-8048-D9F8E9BF2682}"/>
              </a:ext>
            </a:extLst>
          </p:cNvPr>
          <p:cNvSpPr txBox="1"/>
          <p:nvPr/>
        </p:nvSpPr>
        <p:spPr>
          <a:xfrm rot="20880000">
            <a:off x="8908597" y="45270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a:cs typeface="Calibri"/>
              </a:rPr>
              <a:t>Til det ukendte</a:t>
            </a:r>
          </a:p>
        </p:txBody>
      </p:sp>
      <p:sp>
        <p:nvSpPr>
          <p:cNvPr id="66" name="Tekstfelt 65">
            <a:extLst>
              <a:ext uri="{FF2B5EF4-FFF2-40B4-BE49-F238E27FC236}">
                <a16:creationId xmlns:a16="http://schemas.microsoft.com/office/drawing/2014/main" id="{8C1A0239-560E-43EB-9C57-E61583D17F8F}"/>
              </a:ext>
            </a:extLst>
          </p:cNvPr>
          <p:cNvSpPr txBox="1"/>
          <p:nvPr/>
        </p:nvSpPr>
        <p:spPr>
          <a:xfrm rot="-5400000">
            <a:off x="97971" y="5091793"/>
            <a:ext cx="1722665" cy="3829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a:cs typeface="Calibri"/>
              </a:rPr>
              <a:t>Fra det simple</a:t>
            </a:r>
          </a:p>
        </p:txBody>
      </p:sp>
      <p:sp>
        <p:nvSpPr>
          <p:cNvPr id="67" name="Tekstfelt 66">
            <a:extLst>
              <a:ext uri="{FF2B5EF4-FFF2-40B4-BE49-F238E27FC236}">
                <a16:creationId xmlns:a16="http://schemas.microsoft.com/office/drawing/2014/main" id="{242E82FA-DBF2-4C00-AC54-F391B12B9275}"/>
              </a:ext>
            </a:extLst>
          </p:cNvPr>
          <p:cNvSpPr txBox="1"/>
          <p:nvPr/>
        </p:nvSpPr>
        <p:spPr>
          <a:xfrm rot="16200000">
            <a:off x="-385082" y="192813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a:cs typeface="Calibri"/>
              </a:rPr>
              <a:t>Til det komplekse</a:t>
            </a:r>
          </a:p>
        </p:txBody>
      </p:sp>
      <p:sp>
        <p:nvSpPr>
          <p:cNvPr id="68" name="Tekstfelt 67">
            <a:extLst>
              <a:ext uri="{FF2B5EF4-FFF2-40B4-BE49-F238E27FC236}">
                <a16:creationId xmlns:a16="http://schemas.microsoft.com/office/drawing/2014/main" id="{EF07C3A7-C550-499F-9999-06FE75F51641}"/>
              </a:ext>
            </a:extLst>
          </p:cNvPr>
          <p:cNvSpPr txBox="1"/>
          <p:nvPr/>
        </p:nvSpPr>
        <p:spPr>
          <a:xfrm>
            <a:off x="1099457" y="258536"/>
            <a:ext cx="71480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3600" b="1" dirty="0">
                <a:cs typeface="Calibri"/>
              </a:rPr>
              <a:t>Blooms taksonomi </a:t>
            </a:r>
            <a:r>
              <a:rPr lang="da-DK" sz="2000" dirty="0">
                <a:cs typeface="Calibri"/>
              </a:rPr>
              <a:t>(rev. af Lorin Anderson)</a:t>
            </a:r>
          </a:p>
        </p:txBody>
      </p:sp>
      <p:sp>
        <p:nvSpPr>
          <p:cNvPr id="71" name="Ellipse 70">
            <a:extLst>
              <a:ext uri="{FF2B5EF4-FFF2-40B4-BE49-F238E27FC236}">
                <a16:creationId xmlns:a16="http://schemas.microsoft.com/office/drawing/2014/main" id="{BB3A4E04-A02B-4949-A106-2B97AA46DBA1}"/>
              </a:ext>
            </a:extLst>
          </p:cNvPr>
          <p:cNvSpPr/>
          <p:nvPr/>
        </p:nvSpPr>
        <p:spPr>
          <a:xfrm rot="240000">
            <a:off x="1252298" y="2819235"/>
            <a:ext cx="3083382" cy="324720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2" name="Ellipse 71">
            <a:extLst>
              <a:ext uri="{FF2B5EF4-FFF2-40B4-BE49-F238E27FC236}">
                <a16:creationId xmlns:a16="http://schemas.microsoft.com/office/drawing/2014/main" id="{368C4A91-0148-4E53-AE4C-90233A3FD653}"/>
              </a:ext>
            </a:extLst>
          </p:cNvPr>
          <p:cNvSpPr/>
          <p:nvPr/>
        </p:nvSpPr>
        <p:spPr>
          <a:xfrm rot="240000">
            <a:off x="4389658" y="2200436"/>
            <a:ext cx="3028954" cy="32336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3" name="Ellipse 72">
            <a:extLst>
              <a:ext uri="{FF2B5EF4-FFF2-40B4-BE49-F238E27FC236}">
                <a16:creationId xmlns:a16="http://schemas.microsoft.com/office/drawing/2014/main" id="{C0B25F2C-1F73-4B9D-B2F8-C6CFE2FE5BEC}"/>
              </a:ext>
            </a:extLst>
          </p:cNvPr>
          <p:cNvSpPr/>
          <p:nvPr/>
        </p:nvSpPr>
        <p:spPr>
          <a:xfrm rot="240000">
            <a:off x="7405704" y="1715167"/>
            <a:ext cx="3015347" cy="305670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6326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9"/>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DFC84E9C99EE4458CA5A33DE9454A21" ma:contentTypeVersion="10" ma:contentTypeDescription="Opret et nyt dokument." ma:contentTypeScope="" ma:versionID="158ab7e454d31a6042ea63e81632b4b3">
  <xsd:schema xmlns:xsd="http://www.w3.org/2001/XMLSchema" xmlns:xs="http://www.w3.org/2001/XMLSchema" xmlns:p="http://schemas.microsoft.com/office/2006/metadata/properties" xmlns:ns2="f553167a-56c3-4745-b261-d203af8265a0" xmlns:ns3="44aec9dd-241f-4d41-9946-fc56e14f9f28" targetNamespace="http://schemas.microsoft.com/office/2006/metadata/properties" ma:root="true" ma:fieldsID="d4e787f3c119d51ff7d56420ff284998" ns2:_="" ns3:_="">
    <xsd:import namespace="f553167a-56c3-4745-b261-d203af8265a0"/>
    <xsd:import namespace="44aec9dd-241f-4d41-9946-fc56e14f9f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3167a-56c3-4745-b261-d203af8265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aec9dd-241f-4d41-9946-fc56e14f9f28"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18865E-B949-445E-83B3-933F46885A26}">
  <ds:schemaRefs>
    <ds:schemaRef ds:uri="http://schemas.microsoft.com/sharepoint/v3/contenttype/forms"/>
  </ds:schemaRefs>
</ds:datastoreItem>
</file>

<file path=customXml/itemProps2.xml><?xml version="1.0" encoding="utf-8"?>
<ds:datastoreItem xmlns:ds="http://schemas.openxmlformats.org/officeDocument/2006/customXml" ds:itemID="{31DB3055-325F-4C1D-97B4-D9326228737B}">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f553167a-56c3-4745-b261-d203af8265a0"/>
    <ds:schemaRef ds:uri="http://www.w3.org/XML/1998/namespace"/>
  </ds:schemaRefs>
</ds:datastoreItem>
</file>

<file path=customXml/itemProps3.xml><?xml version="1.0" encoding="utf-8"?>
<ds:datastoreItem xmlns:ds="http://schemas.openxmlformats.org/officeDocument/2006/customXml" ds:itemID="{E66EC17C-96C2-4984-A9EB-EFAF5D28C406}"/>
</file>

<file path=docProps/app.xml><?xml version="1.0" encoding="utf-8"?>
<Properties xmlns="http://schemas.openxmlformats.org/officeDocument/2006/extended-properties" xmlns:vt="http://schemas.openxmlformats.org/officeDocument/2006/docPropsVTypes">
  <Template/>
  <TotalTime>737</TotalTime>
  <Words>4420</Words>
  <Application>Microsoft Office PowerPoint</Application>
  <PresentationFormat>Widescreen</PresentationFormat>
  <Paragraphs>588</Paragraphs>
  <Slides>61</Slides>
  <Notes>23</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61</vt:i4>
      </vt:variant>
    </vt:vector>
  </HeadingPairs>
  <TitlesOfParts>
    <vt:vector size="72" baseType="lpstr">
      <vt:lpstr>Arial</vt:lpstr>
      <vt:lpstr>Arial Bold</vt:lpstr>
      <vt:lpstr>Calibri</vt:lpstr>
      <vt:lpstr>Calibri Light</vt:lpstr>
      <vt:lpstr>campton-book</vt:lpstr>
      <vt:lpstr>campton-semibold</vt:lpstr>
      <vt:lpstr>Century Gothic</vt:lpstr>
      <vt:lpstr>Georgia</vt:lpstr>
      <vt:lpstr>Times New Roman</vt:lpstr>
      <vt:lpstr>Wingdings</vt:lpstr>
      <vt:lpstr>Office-tema</vt:lpstr>
      <vt:lpstr>Grundfagskursus. Samfundsfag  C-niveau eux.</vt:lpstr>
      <vt:lpstr>Mål for dagen er, at den bidrager til at deltagerne kan</vt:lpstr>
      <vt:lpstr>PowerPoint-præsentation</vt:lpstr>
      <vt:lpstr>Brug af taksonomier i samfundsfag </vt:lpstr>
      <vt:lpstr>Hvad er taksonomier?</vt:lpstr>
      <vt:lpstr>Sum to &amp; to</vt:lpstr>
      <vt:lpstr>PowerPoint-præsentation</vt:lpstr>
      <vt:lpstr> </vt:lpstr>
      <vt:lpstr>PowerPoint-præsentation</vt:lpstr>
      <vt:lpstr>Blooms taksonomi –ofte brugt i samfundsfag Tre niveauer af beherskelse og forståelse</vt:lpstr>
      <vt:lpstr>SOLO-taksonomien vedrører læringsintention og læringsudbytte </vt:lpstr>
      <vt:lpstr>SOLO-taksonomien beskriver niveauer i forståelse af sagsforhold</vt:lpstr>
      <vt:lpstr>PowerPoint-præsentation</vt:lpstr>
      <vt:lpstr>Verber på forskellige niveauer inspireret af SOLO</vt:lpstr>
      <vt:lpstr>Taksonomier kan anvendes til at</vt:lpstr>
      <vt:lpstr>Taksonomier anvendt til at beskrive</vt:lpstr>
      <vt:lpstr>Taksonomier kan anvendes til at beskrive uddannelsesniveauer </vt:lpstr>
      <vt:lpstr>PowerPoint-præsentation</vt:lpstr>
      <vt:lpstr>Mål for læringsudbytte niveau 4 i kvalifikationsrammen</vt:lpstr>
      <vt:lpstr>Mål for læringsudbytte niveau 4 i kvalifikationsrammen</vt:lpstr>
      <vt:lpstr>PowerPoint-præsentation</vt:lpstr>
      <vt:lpstr>PowerPoint-præsentation</vt:lpstr>
      <vt:lpstr>Taksonomier kan anvendes til at beskrive niveauer i et fag</vt:lpstr>
      <vt:lpstr>Mål på tre niveauer (både SOLO-taksonomi og Bloom)</vt:lpstr>
      <vt:lpstr>Mål: Samfundsfag EUX – på niveau C</vt:lpstr>
      <vt:lpstr>Mål: Samfundsfag EUX – på niveau C</vt:lpstr>
      <vt:lpstr>Læg mærke til verberne i målene for samfundsfag</vt:lpstr>
      <vt:lpstr>Sværhedsgraden bestemmes ikke kun af verbet, men også at vidensindholdets kompleksitet</vt:lpstr>
      <vt:lpstr>Praktisk planlægning – til kl. 11.20</vt:lpstr>
      <vt:lpstr>Opsamling på omsætning af læringsmål </vt:lpstr>
      <vt:lpstr>FROKOST TIL KL. 12.15 Madbilletter kan bruges i kantinen Buffet</vt:lpstr>
      <vt:lpstr>Undervisningsdifferentiering i samfundsfag</vt:lpstr>
      <vt:lpstr>Styringsdokumenterne om undervisningsdifferentiering</vt:lpstr>
      <vt:lpstr>Definition</vt:lpstr>
      <vt:lpstr>Sum to &amp; to</vt:lpstr>
      <vt:lpstr>Undervisningen kan differentieres på mange måder</vt:lpstr>
      <vt:lpstr>PowerPoint-præsentation</vt:lpstr>
      <vt:lpstr>Differentiering vedrørende mål:  Formulere fælles læringsmål på forskellige niveauer</vt:lpstr>
      <vt:lpstr>PowerPoint-præsentation</vt:lpstr>
      <vt:lpstr>Passende læringsudfordringer for alle elever  – den nærmeste udviklingszone</vt:lpstr>
      <vt:lpstr>Vigtig erfaring når vi skal omsætte fælles læringsmål</vt:lpstr>
      <vt:lpstr>Mål for læringsudbytte  </vt:lpstr>
      <vt:lpstr>PowerPoint-præsentation</vt:lpstr>
      <vt:lpstr>Læringsmålenes indholdskategori i samfundsfag </vt:lpstr>
      <vt:lpstr>Brug verber, der indeholder en handling - fx</vt:lpstr>
      <vt:lpstr>Læringsmål skal omsættes til mål for konkrete forløb, aktiviteter og elever, der kan understøtte progression</vt:lpstr>
      <vt:lpstr>Et færdighedsmål opdelt i delmål Eleverne kan …</vt:lpstr>
      <vt:lpstr>Læringsmål opdelt i trin – kronologi Eleverne kan …</vt:lpstr>
      <vt:lpstr>Læringsmål opdelt fra det enkle til de mere komplekse og kronologisk (Bloom og SOLO)</vt:lpstr>
      <vt:lpstr>Læringsmål er frugtbare, hvis læringsudfordringen er passende</vt:lpstr>
      <vt:lpstr>Refleksion og planlægning</vt:lpstr>
      <vt:lpstr>Elevernes læringsforudsætninger</vt:lpstr>
      <vt:lpstr>Vurdering af elevernes læringsforudsætninger i planlægningsfasen</vt:lpstr>
      <vt:lpstr>Viden om elevernes læringsforudsætninger</vt:lpstr>
      <vt:lpstr>Et relationelt og situationelt syn på læringsforudsætninger</vt:lpstr>
      <vt:lpstr>Undervisningsdifferentiering gennem stilladsering</vt:lpstr>
      <vt:lpstr>PowerPoint-præsentation</vt:lpstr>
      <vt:lpstr>PowerPoint-præsentation</vt:lpstr>
      <vt:lpstr>Brug skemaet til at planlægge undervisningsdifferentiering i dit forløb</vt:lpstr>
      <vt:lpstr>Refleksions- og afprøvningslog </vt:lpstr>
      <vt:lpstr>Referencer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Hvorfor anvende taksonomier?</dc:title>
  <dc:creator>Susanne Hjelmberg Larsen</dc:creator>
  <cp:lastModifiedBy>Leon Dalgas Jensen</cp:lastModifiedBy>
  <cp:revision>4</cp:revision>
  <cp:lastPrinted>2021-10-25T13:38:12Z</cp:lastPrinted>
  <dcterms:created xsi:type="dcterms:W3CDTF">2021-02-17T12:51:41Z</dcterms:created>
  <dcterms:modified xsi:type="dcterms:W3CDTF">2021-10-25T14:00:29Z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0x0101004DFC84E9C99EE4458CA5A33DE9454A21</vt:lpwstr>
  </property>
</Properties>
</file>